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68" r:id="rId16"/>
    <p:sldId id="273" r:id="rId17"/>
    <p:sldId id="274" r:id="rId18"/>
    <p:sldId id="275" r:id="rId19"/>
    <p:sldId id="276" r:id="rId20"/>
    <p:sldId id="277" r:id="rId2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ege2\Desktop\&#1051;&#1080;&#1089;&#1090;%20Microsoft%20Excel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ege2\Desktop\&#1051;&#1080;&#1089;&#1090;%20Microsoft%20Excel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ege2\Desktop\&#1051;&#1080;&#1089;&#1090;%20Microsoft%20Exc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6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8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2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'татарский язык'!$C$57:$C$104</c:f>
              <c:strCache>
                <c:ptCount val="48"/>
                <c:pt idx="0">
                  <c:v>Апастовский </c:v>
                </c:pt>
                <c:pt idx="1">
                  <c:v>Атнинский </c:v>
                </c:pt>
                <c:pt idx="2">
                  <c:v>Верхнеуслонский </c:v>
                </c:pt>
                <c:pt idx="3">
                  <c:v>Высокогорский </c:v>
                </c:pt>
                <c:pt idx="4">
                  <c:v>Бугульминский </c:v>
                </c:pt>
                <c:pt idx="5">
                  <c:v>Мамадышский </c:v>
                </c:pt>
                <c:pt idx="6">
                  <c:v>Балтасинский </c:v>
                </c:pt>
                <c:pt idx="7">
                  <c:v>Муслюмовский </c:v>
                </c:pt>
                <c:pt idx="8">
                  <c:v>Сабинский </c:v>
                </c:pt>
                <c:pt idx="9">
                  <c:v>Тюлячинский </c:v>
                </c:pt>
                <c:pt idx="10">
                  <c:v>Пестречинский </c:v>
                </c:pt>
                <c:pt idx="11">
                  <c:v>Актанышский </c:v>
                </c:pt>
                <c:pt idx="12">
                  <c:v>Кайбицкий </c:v>
                </c:pt>
                <c:pt idx="13">
                  <c:v>Арский </c:v>
                </c:pt>
                <c:pt idx="14">
                  <c:v>Кукморский </c:v>
                </c:pt>
                <c:pt idx="15">
                  <c:v>Сармановский </c:v>
                </c:pt>
                <c:pt idx="16">
                  <c:v>Дрожжановский </c:v>
                </c:pt>
                <c:pt idx="17">
                  <c:v>Лениногорский </c:v>
                </c:pt>
                <c:pt idx="18">
                  <c:v>Тукаевский </c:v>
                </c:pt>
                <c:pt idx="19">
                  <c:v>Алькеевский </c:v>
                </c:pt>
                <c:pt idx="20">
                  <c:v>Мензелинский </c:v>
                </c:pt>
                <c:pt idx="21">
                  <c:v>Рыбно-Слободский </c:v>
                </c:pt>
                <c:pt idx="22">
                  <c:v>Чистопольский </c:v>
                </c:pt>
                <c:pt idx="23">
                  <c:v>Камско-Устьинский </c:v>
                </c:pt>
                <c:pt idx="24">
                  <c:v>Лаишевский </c:v>
                </c:pt>
                <c:pt idx="25">
                  <c:v>Кировский,
Московский</c:v>
                </c:pt>
                <c:pt idx="26">
                  <c:v>Менделеевский </c:v>
                </c:pt>
                <c:pt idx="27">
                  <c:v>г.Набережные Челны</c:v>
                </c:pt>
                <c:pt idx="28">
                  <c:v>Бавлинский </c:v>
                </c:pt>
                <c:pt idx="29">
                  <c:v>Новошешминский </c:v>
                </c:pt>
                <c:pt idx="30">
                  <c:v>Черемшанский </c:v>
                </c:pt>
                <c:pt idx="31">
                  <c:v>Спасский </c:v>
                </c:pt>
                <c:pt idx="32">
                  <c:v>Алексеевский </c:v>
                </c:pt>
                <c:pt idx="33">
                  <c:v>Елабужский </c:v>
                </c:pt>
                <c:pt idx="34">
                  <c:v>Азнакаевский </c:v>
                </c:pt>
                <c:pt idx="35">
                  <c:v>Заинский </c:v>
                </c:pt>
                <c:pt idx="36">
                  <c:v>Зеленодольский </c:v>
                </c:pt>
                <c:pt idx="37">
                  <c:v>Вахитовский,
Приволжский</c:v>
                </c:pt>
                <c:pt idx="38">
                  <c:v>Советский </c:v>
                </c:pt>
                <c:pt idx="39">
                  <c:v>Ютазинский </c:v>
                </c:pt>
                <c:pt idx="40">
                  <c:v>Агрызский </c:v>
                </c:pt>
                <c:pt idx="41">
                  <c:v>Нижнекамский </c:v>
                </c:pt>
                <c:pt idx="42">
                  <c:v>Тетюшский </c:v>
                </c:pt>
                <c:pt idx="43">
                  <c:v>Буинский </c:v>
                </c:pt>
                <c:pt idx="44">
                  <c:v>Авиастроительный,
Ново-Савиновский</c:v>
                </c:pt>
                <c:pt idx="45">
                  <c:v>Альметьевский </c:v>
                </c:pt>
                <c:pt idx="46">
                  <c:v>Аксубаевский </c:v>
                </c:pt>
                <c:pt idx="47">
                  <c:v>Нурлатский</c:v>
                </c:pt>
              </c:strCache>
            </c:strRef>
          </c:cat>
          <c:val>
            <c:numRef>
              <c:f>'татарский язык'!$D$57:$D$104</c:f>
              <c:numCache>
                <c:formatCode>General</c:formatCode>
                <c:ptCount val="48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99.55</c:v>
                </c:pt>
                <c:pt idx="4">
                  <c:v>98.88</c:v>
                </c:pt>
                <c:pt idx="5">
                  <c:v>97.47</c:v>
                </c:pt>
                <c:pt idx="6">
                  <c:v>85.57</c:v>
                </c:pt>
                <c:pt idx="7">
                  <c:v>84.56</c:v>
                </c:pt>
                <c:pt idx="8">
                  <c:v>74.77</c:v>
                </c:pt>
                <c:pt idx="9">
                  <c:v>74.11</c:v>
                </c:pt>
                <c:pt idx="10">
                  <c:v>72.38</c:v>
                </c:pt>
                <c:pt idx="11">
                  <c:v>65.98</c:v>
                </c:pt>
                <c:pt idx="12">
                  <c:v>65.09</c:v>
                </c:pt>
                <c:pt idx="13">
                  <c:v>62.56</c:v>
                </c:pt>
                <c:pt idx="14">
                  <c:v>61.8</c:v>
                </c:pt>
                <c:pt idx="15">
                  <c:v>56.85</c:v>
                </c:pt>
                <c:pt idx="16">
                  <c:v>50.74</c:v>
                </c:pt>
                <c:pt idx="17">
                  <c:v>48.26</c:v>
                </c:pt>
                <c:pt idx="18">
                  <c:v>35.56</c:v>
                </c:pt>
                <c:pt idx="19">
                  <c:v>33.33</c:v>
                </c:pt>
                <c:pt idx="20">
                  <c:v>27.05</c:v>
                </c:pt>
                <c:pt idx="21">
                  <c:v>25</c:v>
                </c:pt>
                <c:pt idx="22">
                  <c:v>24.6</c:v>
                </c:pt>
                <c:pt idx="23">
                  <c:v>23.86</c:v>
                </c:pt>
                <c:pt idx="24">
                  <c:v>21.29</c:v>
                </c:pt>
                <c:pt idx="25">
                  <c:v>19.670000000000002</c:v>
                </c:pt>
                <c:pt idx="26">
                  <c:v>19.23</c:v>
                </c:pt>
                <c:pt idx="27">
                  <c:v>17.25</c:v>
                </c:pt>
                <c:pt idx="28">
                  <c:v>16.93</c:v>
                </c:pt>
                <c:pt idx="29">
                  <c:v>16.670000000000002</c:v>
                </c:pt>
                <c:pt idx="30">
                  <c:v>16.12</c:v>
                </c:pt>
                <c:pt idx="31">
                  <c:v>15.68</c:v>
                </c:pt>
                <c:pt idx="32">
                  <c:v>13.77</c:v>
                </c:pt>
                <c:pt idx="33">
                  <c:v>10.71</c:v>
                </c:pt>
                <c:pt idx="34">
                  <c:v>9.17</c:v>
                </c:pt>
                <c:pt idx="35">
                  <c:v>8.18</c:v>
                </c:pt>
                <c:pt idx="36">
                  <c:v>8.16</c:v>
                </c:pt>
                <c:pt idx="37">
                  <c:v>7.39</c:v>
                </c:pt>
                <c:pt idx="38">
                  <c:v>7.14</c:v>
                </c:pt>
                <c:pt idx="39">
                  <c:v>7.11</c:v>
                </c:pt>
                <c:pt idx="40">
                  <c:v>5.2</c:v>
                </c:pt>
                <c:pt idx="41">
                  <c:v>2.46</c:v>
                </c:pt>
                <c:pt idx="42">
                  <c:v>1.08</c:v>
                </c:pt>
                <c:pt idx="43">
                  <c:v>0.57999999999999996</c:v>
                </c:pt>
                <c:pt idx="44">
                  <c:v>0.54</c:v>
                </c:pt>
                <c:pt idx="45">
                  <c:v>0.35</c:v>
                </c:pt>
                <c:pt idx="46">
                  <c:v>0</c:v>
                </c:pt>
                <c:pt idx="47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7651456"/>
        <c:axId val="87652992"/>
      </c:barChart>
      <c:catAx>
        <c:axId val="87651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7652992"/>
        <c:crosses val="autoZero"/>
        <c:auto val="1"/>
        <c:lblAlgn val="ctr"/>
        <c:lblOffset val="100"/>
        <c:tickLblSkip val="1"/>
        <c:noMultiLvlLbl val="0"/>
      </c:catAx>
      <c:valAx>
        <c:axId val="87652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76514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8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4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5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6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42"/>
            <c:invertIfNegative val="0"/>
            <c:bubble3D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dPt>
          <c:cat>
            <c:strRef>
              <c:f>'21'!$B$3:$B$45</c:f>
              <c:strCache>
                <c:ptCount val="43"/>
                <c:pt idx="0">
                  <c:v>Тетюшский район</c:v>
                </c:pt>
                <c:pt idx="1">
                  <c:v>Лаишевский </c:v>
                </c:pt>
                <c:pt idx="2">
                  <c:v>Ютазинский </c:v>
                </c:pt>
                <c:pt idx="3">
                  <c:v>Арский </c:v>
                </c:pt>
                <c:pt idx="4">
                  <c:v>Тюлячинский </c:v>
                </c:pt>
                <c:pt idx="5">
                  <c:v>Тукаевский </c:v>
                </c:pt>
                <c:pt idx="6">
                  <c:v>Бавлинский </c:v>
                </c:pt>
                <c:pt idx="7">
                  <c:v>Рыбно-Слободский </c:v>
                </c:pt>
                <c:pt idx="8">
                  <c:v>Спасский </c:v>
                </c:pt>
                <c:pt idx="9">
                  <c:v>Кайбицкий </c:v>
                </c:pt>
                <c:pt idx="10">
                  <c:v>Елабужский </c:v>
                </c:pt>
                <c:pt idx="11">
                  <c:v>Кукморский </c:v>
                </c:pt>
                <c:pt idx="12">
                  <c:v>Нижнекамский </c:v>
                </c:pt>
                <c:pt idx="13">
                  <c:v>Актанышский </c:v>
                </c:pt>
                <c:pt idx="14">
                  <c:v>Черемшанский </c:v>
                </c:pt>
                <c:pt idx="15">
                  <c:v>Агрызский </c:v>
                </c:pt>
                <c:pt idx="16">
                  <c:v>Сармановский </c:v>
                </c:pt>
                <c:pt idx="17">
                  <c:v>Менделеевский </c:v>
                </c:pt>
                <c:pt idx="18">
                  <c:v>Кировский, Московский</c:v>
                </c:pt>
                <c:pt idx="19">
                  <c:v>Сабинский </c:v>
                </c:pt>
                <c:pt idx="20">
                  <c:v>Алькеевский </c:v>
                </c:pt>
                <c:pt idx="21">
                  <c:v>Балтасинский </c:v>
                </c:pt>
                <c:pt idx="22">
                  <c:v>Верхнеуслонский </c:v>
                </c:pt>
                <c:pt idx="23">
                  <c:v>Советский</c:v>
                </c:pt>
                <c:pt idx="24">
                  <c:v>Алексеевский </c:v>
                </c:pt>
                <c:pt idx="25">
                  <c:v>Апастовский </c:v>
                </c:pt>
                <c:pt idx="26">
                  <c:v>Новошешминский </c:v>
                </c:pt>
                <c:pt idx="27">
                  <c:v>Мензелинский </c:v>
                </c:pt>
                <c:pt idx="28">
                  <c:v>Камско-Устьинский </c:v>
                </c:pt>
                <c:pt idx="29">
                  <c:v>Зеленодольский </c:v>
                </c:pt>
                <c:pt idx="30">
                  <c:v>г.Набережные Челны</c:v>
                </c:pt>
                <c:pt idx="31">
                  <c:v>Муслюмовский </c:v>
                </c:pt>
                <c:pt idx="32">
                  <c:v>Чистопольский </c:v>
                </c:pt>
                <c:pt idx="33">
                  <c:v>Атнинский </c:v>
                </c:pt>
                <c:pt idx="34">
                  <c:v>Пестречинский </c:v>
                </c:pt>
                <c:pt idx="35">
                  <c:v>Мамадышский </c:v>
                </c:pt>
                <c:pt idx="36">
                  <c:v>Дрожжановский </c:v>
                </c:pt>
                <c:pt idx="37">
                  <c:v>Высокогорский </c:v>
                </c:pt>
                <c:pt idx="38">
                  <c:v>Лениногорский </c:v>
                </c:pt>
                <c:pt idx="39">
                  <c:v>Вахитовский, Приволжский</c:v>
                </c:pt>
                <c:pt idx="40">
                  <c:v>Заинский </c:v>
                </c:pt>
                <c:pt idx="41">
                  <c:v>Бугульминский </c:v>
                </c:pt>
                <c:pt idx="42">
                  <c:v>Авиастроительный, Ново-Савиновский</c:v>
                </c:pt>
              </c:strCache>
            </c:strRef>
          </c:cat>
          <c:val>
            <c:numRef>
              <c:f>'21'!$C$3:$C$45</c:f>
              <c:numCache>
                <c:formatCode>0.00</c:formatCode>
                <c:ptCount val="43"/>
                <c:pt idx="0">
                  <c:v>39</c:v>
                </c:pt>
                <c:pt idx="1">
                  <c:v>38.352941176470587</c:v>
                </c:pt>
                <c:pt idx="2">
                  <c:v>36.81818181818182</c:v>
                </c:pt>
                <c:pt idx="3">
                  <c:v>36.088888888888889</c:v>
                </c:pt>
                <c:pt idx="4">
                  <c:v>35.663366336633665</c:v>
                </c:pt>
                <c:pt idx="5">
                  <c:v>35.479166666666664</c:v>
                </c:pt>
                <c:pt idx="6">
                  <c:v>34.666666666666664</c:v>
                </c:pt>
                <c:pt idx="7">
                  <c:v>34.575757575757578</c:v>
                </c:pt>
                <c:pt idx="8">
                  <c:v>34.285714285714285</c:v>
                </c:pt>
                <c:pt idx="9">
                  <c:v>34.178947368421049</c:v>
                </c:pt>
                <c:pt idx="10">
                  <c:v>34.071428571428569</c:v>
                </c:pt>
                <c:pt idx="11">
                  <c:v>33.879227053140099</c:v>
                </c:pt>
                <c:pt idx="12">
                  <c:v>33.833333333333336</c:v>
                </c:pt>
                <c:pt idx="13">
                  <c:v>33.798449612403104</c:v>
                </c:pt>
                <c:pt idx="14">
                  <c:v>33.571428571428569</c:v>
                </c:pt>
                <c:pt idx="15">
                  <c:v>33.375</c:v>
                </c:pt>
                <c:pt idx="16">
                  <c:v>33.375</c:v>
                </c:pt>
                <c:pt idx="17">
                  <c:v>32.928571428571431</c:v>
                </c:pt>
                <c:pt idx="18">
                  <c:v>32.879032258064512</c:v>
                </c:pt>
                <c:pt idx="19">
                  <c:v>32.867021276595743</c:v>
                </c:pt>
                <c:pt idx="20">
                  <c:v>32.804597701149426</c:v>
                </c:pt>
                <c:pt idx="21">
                  <c:v>32.599137931034484</c:v>
                </c:pt>
                <c:pt idx="22">
                  <c:v>32.5</c:v>
                </c:pt>
                <c:pt idx="23">
                  <c:v>32.5</c:v>
                </c:pt>
                <c:pt idx="24">
                  <c:v>32.463414634146339</c:v>
                </c:pt>
                <c:pt idx="25">
                  <c:v>32.347826086956523</c:v>
                </c:pt>
                <c:pt idx="26">
                  <c:v>32.212121212121211</c:v>
                </c:pt>
                <c:pt idx="27">
                  <c:v>32.114285714285714</c:v>
                </c:pt>
                <c:pt idx="28">
                  <c:v>31.933333333333334</c:v>
                </c:pt>
                <c:pt idx="29">
                  <c:v>31.641975308641975</c:v>
                </c:pt>
                <c:pt idx="30">
                  <c:v>31.222222222222221</c:v>
                </c:pt>
                <c:pt idx="31">
                  <c:v>30.707865168539325</c:v>
                </c:pt>
                <c:pt idx="32">
                  <c:v>30.704081632653061</c:v>
                </c:pt>
                <c:pt idx="33">
                  <c:v>30.418367346938776</c:v>
                </c:pt>
                <c:pt idx="34">
                  <c:v>30.271739130434781</c:v>
                </c:pt>
                <c:pt idx="35">
                  <c:v>30.2</c:v>
                </c:pt>
                <c:pt idx="36">
                  <c:v>30.07017543859649</c:v>
                </c:pt>
                <c:pt idx="37">
                  <c:v>29.60144927536232</c:v>
                </c:pt>
                <c:pt idx="38">
                  <c:v>28.224137931034484</c:v>
                </c:pt>
                <c:pt idx="39">
                  <c:v>28.182017543859651</c:v>
                </c:pt>
                <c:pt idx="40">
                  <c:v>26.903225806451612</c:v>
                </c:pt>
                <c:pt idx="41">
                  <c:v>24.019607843137255</c:v>
                </c:pt>
                <c:pt idx="42">
                  <c:v>17.5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717184"/>
        <c:axId val="112718976"/>
        <c:axId val="0"/>
      </c:bar3DChart>
      <c:catAx>
        <c:axId val="1127171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 rot="-5400000" vert="horz"/>
          <a:lstStyle/>
          <a:p>
            <a:pPr>
              <a:defRPr/>
            </a:pPr>
            <a:endParaRPr lang="ru-RU"/>
          </a:p>
        </c:txPr>
        <c:crossAx val="112718976"/>
        <c:crosses val="autoZero"/>
        <c:auto val="1"/>
        <c:lblAlgn val="ctr"/>
        <c:lblOffset val="100"/>
        <c:noMultiLvlLbl val="0"/>
      </c:catAx>
      <c:valAx>
        <c:axId val="112718976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1271718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8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4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5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'22'!$B$3:$B$38</c:f>
              <c:strCache>
                <c:ptCount val="36"/>
                <c:pt idx="0">
                  <c:v>Менделеевский </c:v>
                </c:pt>
                <c:pt idx="1">
                  <c:v>Агрызский </c:v>
                </c:pt>
                <c:pt idx="2">
                  <c:v>Алексеевский </c:v>
                </c:pt>
                <c:pt idx="3">
                  <c:v>Черемшанский </c:v>
                </c:pt>
                <c:pt idx="4">
                  <c:v>Зеленодольский </c:v>
                </c:pt>
                <c:pt idx="5">
                  <c:v>Лаишевский </c:v>
                </c:pt>
                <c:pt idx="6">
                  <c:v>Кукморский </c:v>
                </c:pt>
                <c:pt idx="7">
                  <c:v>Азнакаевский </c:v>
                </c:pt>
                <c:pt idx="8">
                  <c:v>Арский </c:v>
                </c:pt>
                <c:pt idx="9">
                  <c:v>Елабужский </c:v>
                </c:pt>
                <c:pt idx="10">
                  <c:v>Муслюмовский </c:v>
                </c:pt>
                <c:pt idx="11">
                  <c:v>Сармановский </c:v>
                </c:pt>
                <c:pt idx="12">
                  <c:v>Кайбицкий </c:v>
                </c:pt>
                <c:pt idx="13">
                  <c:v>Пестречинский </c:v>
                </c:pt>
                <c:pt idx="14">
                  <c:v>Тюлячинский </c:v>
                </c:pt>
                <c:pt idx="15">
                  <c:v>Советский</c:v>
                </c:pt>
                <c:pt idx="16">
                  <c:v>г.Набережные Челны</c:v>
                </c:pt>
                <c:pt idx="17">
                  <c:v>Сабинский </c:v>
                </c:pt>
                <c:pt idx="18">
                  <c:v>Апастовский </c:v>
                </c:pt>
                <c:pt idx="19">
                  <c:v>Балтасинский </c:v>
                </c:pt>
                <c:pt idx="20">
                  <c:v>Нижнекамский </c:v>
                </c:pt>
                <c:pt idx="21">
                  <c:v>Камско-Устьинский </c:v>
                </c:pt>
                <c:pt idx="22">
                  <c:v>Чистопольский </c:v>
                </c:pt>
                <c:pt idx="23">
                  <c:v>Рыбно-Слободский </c:v>
                </c:pt>
                <c:pt idx="24">
                  <c:v>Ютазинский </c:v>
                </c:pt>
                <c:pt idx="25">
                  <c:v>Кировский, Московский</c:v>
                </c:pt>
                <c:pt idx="26">
                  <c:v>Бавлинский </c:v>
                </c:pt>
                <c:pt idx="27">
                  <c:v>Мензелинский </c:v>
                </c:pt>
                <c:pt idx="28">
                  <c:v>Заинский </c:v>
                </c:pt>
                <c:pt idx="29">
                  <c:v>Мамадышский </c:v>
                </c:pt>
                <c:pt idx="30">
                  <c:v>Лениногорский </c:v>
                </c:pt>
                <c:pt idx="31">
                  <c:v>Высокогорский </c:v>
                </c:pt>
                <c:pt idx="32">
                  <c:v>Верхнеуслонский </c:v>
                </c:pt>
                <c:pt idx="33">
                  <c:v>Бугульминский </c:v>
                </c:pt>
                <c:pt idx="34">
                  <c:v>Вахитовский, Приволжский</c:v>
                </c:pt>
                <c:pt idx="35">
                  <c:v>Авиастроительный, Ново-Савиновский</c:v>
                </c:pt>
              </c:strCache>
            </c:strRef>
          </c:cat>
          <c:val>
            <c:numRef>
              <c:f>'22'!$C$3:$C$38</c:f>
              <c:numCache>
                <c:formatCode>0.00</c:formatCode>
                <c:ptCount val="36"/>
                <c:pt idx="0">
                  <c:v>40.444444444444443</c:v>
                </c:pt>
                <c:pt idx="1">
                  <c:v>40.200000000000003</c:v>
                </c:pt>
                <c:pt idx="2">
                  <c:v>40</c:v>
                </c:pt>
                <c:pt idx="3">
                  <c:v>39.285714285714285</c:v>
                </c:pt>
                <c:pt idx="4">
                  <c:v>39.07692307692308</c:v>
                </c:pt>
                <c:pt idx="5">
                  <c:v>38.928571428571431</c:v>
                </c:pt>
                <c:pt idx="6">
                  <c:v>38.644230769230766</c:v>
                </c:pt>
                <c:pt idx="7">
                  <c:v>37.785714285714285</c:v>
                </c:pt>
                <c:pt idx="8">
                  <c:v>37.764150943396224</c:v>
                </c:pt>
                <c:pt idx="9">
                  <c:v>37</c:v>
                </c:pt>
                <c:pt idx="10">
                  <c:v>36.799999999999997</c:v>
                </c:pt>
                <c:pt idx="11">
                  <c:v>36.564102564102562</c:v>
                </c:pt>
                <c:pt idx="12">
                  <c:v>36.466666666666669</c:v>
                </c:pt>
                <c:pt idx="13">
                  <c:v>36.31818181818182</c:v>
                </c:pt>
                <c:pt idx="14">
                  <c:v>36.238095238095241</c:v>
                </c:pt>
                <c:pt idx="15">
                  <c:v>36.217391304347828</c:v>
                </c:pt>
                <c:pt idx="16">
                  <c:v>36.1151832460733</c:v>
                </c:pt>
                <c:pt idx="17">
                  <c:v>35.932203389830505</c:v>
                </c:pt>
                <c:pt idx="18">
                  <c:v>35.925925925925924</c:v>
                </c:pt>
                <c:pt idx="19">
                  <c:v>35.909999999999997</c:v>
                </c:pt>
                <c:pt idx="20">
                  <c:v>35.444444444444443</c:v>
                </c:pt>
                <c:pt idx="21">
                  <c:v>35</c:v>
                </c:pt>
                <c:pt idx="22">
                  <c:v>34.857142857142854</c:v>
                </c:pt>
                <c:pt idx="23">
                  <c:v>34.81818181818182</c:v>
                </c:pt>
                <c:pt idx="24">
                  <c:v>34.666666666666664</c:v>
                </c:pt>
                <c:pt idx="25">
                  <c:v>34.051552795031057</c:v>
                </c:pt>
                <c:pt idx="26">
                  <c:v>33.636363636363633</c:v>
                </c:pt>
                <c:pt idx="27">
                  <c:v>32.444444444444443</c:v>
                </c:pt>
                <c:pt idx="28">
                  <c:v>32.333333333333336</c:v>
                </c:pt>
                <c:pt idx="29">
                  <c:v>32.295454545454547</c:v>
                </c:pt>
                <c:pt idx="30">
                  <c:v>30.927419354838708</c:v>
                </c:pt>
                <c:pt idx="31">
                  <c:v>30.466101694915253</c:v>
                </c:pt>
                <c:pt idx="32">
                  <c:v>29.833333333333332</c:v>
                </c:pt>
                <c:pt idx="33">
                  <c:v>28.275229357798164</c:v>
                </c:pt>
                <c:pt idx="34">
                  <c:v>17.3</c:v>
                </c:pt>
                <c:pt idx="35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2244352"/>
        <c:axId val="82245888"/>
        <c:axId val="0"/>
      </c:bar3DChart>
      <c:catAx>
        <c:axId val="82244352"/>
        <c:scaling>
          <c:orientation val="minMax"/>
        </c:scaling>
        <c:delete val="0"/>
        <c:axPos val="b"/>
        <c:majorTickMark val="out"/>
        <c:minorTickMark val="none"/>
        <c:tickLblPos val="nextTo"/>
        <c:crossAx val="82245888"/>
        <c:crosses val="autoZero"/>
        <c:auto val="1"/>
        <c:lblAlgn val="ctr"/>
        <c:lblOffset val="100"/>
        <c:noMultiLvlLbl val="0"/>
      </c:catAx>
      <c:valAx>
        <c:axId val="8224588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822443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4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5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6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8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9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0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12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3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4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5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0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5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6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7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8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2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3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34"/>
            <c:invertIfNegative val="0"/>
            <c:bubble3D val="0"/>
            <c:spPr>
              <a:solidFill>
                <a:srgbClr val="FF0000"/>
              </a:solidFill>
            </c:spPr>
          </c:dPt>
          <c:cat>
            <c:strRef>
              <c:f>'23'!$B$3:$B$37</c:f>
              <c:strCache>
                <c:ptCount val="35"/>
                <c:pt idx="0">
                  <c:v>Агрызский </c:v>
                </c:pt>
                <c:pt idx="1">
                  <c:v>Буинский </c:v>
                </c:pt>
                <c:pt idx="2">
                  <c:v>Сабинский </c:v>
                </c:pt>
                <c:pt idx="3">
                  <c:v>Авиастроительный, Ново-Савиновский</c:v>
                </c:pt>
                <c:pt idx="4">
                  <c:v>Азнакаевский </c:v>
                </c:pt>
                <c:pt idx="5">
                  <c:v>Кукморский </c:v>
                </c:pt>
                <c:pt idx="6">
                  <c:v>Арский </c:v>
                </c:pt>
                <c:pt idx="7">
                  <c:v>Сармановский </c:v>
                </c:pt>
                <c:pt idx="8">
                  <c:v>Лаишевский </c:v>
                </c:pt>
                <c:pt idx="9">
                  <c:v>Муслюмовский </c:v>
                </c:pt>
                <c:pt idx="10">
                  <c:v>Тюлячинский </c:v>
                </c:pt>
                <c:pt idx="11">
                  <c:v>Заинский </c:v>
                </c:pt>
                <c:pt idx="12">
                  <c:v>Апастовский </c:v>
                </c:pt>
                <c:pt idx="13">
                  <c:v>Рыбно-Слободский </c:v>
                </c:pt>
                <c:pt idx="14">
                  <c:v>Нижнекамский </c:v>
                </c:pt>
                <c:pt idx="15">
                  <c:v>Спасский </c:v>
                </c:pt>
                <c:pt idx="16">
                  <c:v>Чистопольский </c:v>
                </c:pt>
                <c:pt idx="17">
                  <c:v>Менделеевский </c:v>
                </c:pt>
                <c:pt idx="18">
                  <c:v>г.Набережные Челны</c:v>
                </c:pt>
                <c:pt idx="19">
                  <c:v>Альметьевский </c:v>
                </c:pt>
                <c:pt idx="20">
                  <c:v>Советский</c:v>
                </c:pt>
                <c:pt idx="21">
                  <c:v>Пестречинский </c:v>
                </c:pt>
                <c:pt idx="22">
                  <c:v>Елабужский </c:v>
                </c:pt>
                <c:pt idx="23">
                  <c:v>Камско-Устьинский </c:v>
                </c:pt>
                <c:pt idx="24">
                  <c:v>Вахитовский, Приволжский</c:v>
                </c:pt>
                <c:pt idx="25">
                  <c:v>Мамадышский </c:v>
                </c:pt>
                <c:pt idx="26">
                  <c:v>Черемшанский </c:v>
                </c:pt>
                <c:pt idx="27">
                  <c:v>Мензелинский </c:v>
                </c:pt>
                <c:pt idx="28">
                  <c:v>Бавлинский </c:v>
                </c:pt>
                <c:pt idx="29">
                  <c:v>Лениногорский </c:v>
                </c:pt>
                <c:pt idx="30">
                  <c:v>Кировский, Московский</c:v>
                </c:pt>
                <c:pt idx="31">
                  <c:v>Верхнеуслонский </c:v>
                </c:pt>
                <c:pt idx="32">
                  <c:v>Высокогорский </c:v>
                </c:pt>
                <c:pt idx="33">
                  <c:v>Зеленодольский </c:v>
                </c:pt>
                <c:pt idx="34">
                  <c:v>Бугульминский </c:v>
                </c:pt>
              </c:strCache>
            </c:strRef>
          </c:cat>
          <c:val>
            <c:numRef>
              <c:f>'23'!$C$3:$C$37</c:f>
              <c:numCache>
                <c:formatCode>0.00</c:formatCode>
                <c:ptCount val="35"/>
                <c:pt idx="0">
                  <c:v>61.25</c:v>
                </c:pt>
                <c:pt idx="1">
                  <c:v>59.333333333333336</c:v>
                </c:pt>
                <c:pt idx="2">
                  <c:v>58.705882352941174</c:v>
                </c:pt>
                <c:pt idx="3">
                  <c:v>58.25</c:v>
                </c:pt>
                <c:pt idx="4">
                  <c:v>58.047619047619051</c:v>
                </c:pt>
                <c:pt idx="5">
                  <c:v>57.275862068965516</c:v>
                </c:pt>
                <c:pt idx="6">
                  <c:v>56.88</c:v>
                </c:pt>
                <c:pt idx="7">
                  <c:v>56.348837209302324</c:v>
                </c:pt>
                <c:pt idx="8">
                  <c:v>56.177777777777777</c:v>
                </c:pt>
                <c:pt idx="9">
                  <c:v>56</c:v>
                </c:pt>
                <c:pt idx="10">
                  <c:v>55.958333333333336</c:v>
                </c:pt>
                <c:pt idx="11">
                  <c:v>54.857142857142854</c:v>
                </c:pt>
                <c:pt idx="12">
                  <c:v>53.5</c:v>
                </c:pt>
                <c:pt idx="13">
                  <c:v>53.294117647058826</c:v>
                </c:pt>
                <c:pt idx="14">
                  <c:v>53.021739130434781</c:v>
                </c:pt>
                <c:pt idx="15">
                  <c:v>52.966666666666669</c:v>
                </c:pt>
                <c:pt idx="16">
                  <c:v>51.725000000000001</c:v>
                </c:pt>
                <c:pt idx="17">
                  <c:v>51.432432432432435</c:v>
                </c:pt>
                <c:pt idx="18">
                  <c:v>50.889487870619945</c:v>
                </c:pt>
                <c:pt idx="19">
                  <c:v>50.857142857142854</c:v>
                </c:pt>
                <c:pt idx="20">
                  <c:v>50.235955056179776</c:v>
                </c:pt>
                <c:pt idx="21">
                  <c:v>49.774193548387096</c:v>
                </c:pt>
                <c:pt idx="22">
                  <c:v>49.37096774193548</c:v>
                </c:pt>
                <c:pt idx="23">
                  <c:v>49.227272727272727</c:v>
                </c:pt>
                <c:pt idx="24">
                  <c:v>49.151898734177216</c:v>
                </c:pt>
                <c:pt idx="25">
                  <c:v>48.636363636363633</c:v>
                </c:pt>
                <c:pt idx="26">
                  <c:v>48.466666666666669</c:v>
                </c:pt>
                <c:pt idx="27">
                  <c:v>48.428571428571431</c:v>
                </c:pt>
                <c:pt idx="28">
                  <c:v>47.815789473684212</c:v>
                </c:pt>
                <c:pt idx="29">
                  <c:v>47.237547892720308</c:v>
                </c:pt>
                <c:pt idx="30">
                  <c:v>43.681536850123791</c:v>
                </c:pt>
                <c:pt idx="31">
                  <c:v>42.397058823529413</c:v>
                </c:pt>
                <c:pt idx="32">
                  <c:v>38.178947368421049</c:v>
                </c:pt>
                <c:pt idx="33">
                  <c:v>36.666666666666664</c:v>
                </c:pt>
                <c:pt idx="34">
                  <c:v>35.235555555555557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12465792"/>
        <c:axId val="112467328"/>
        <c:axId val="0"/>
      </c:bar3DChart>
      <c:catAx>
        <c:axId val="112465792"/>
        <c:scaling>
          <c:orientation val="minMax"/>
        </c:scaling>
        <c:delete val="0"/>
        <c:axPos val="b"/>
        <c:majorTickMark val="out"/>
        <c:minorTickMark val="none"/>
        <c:tickLblPos val="nextTo"/>
        <c:crossAx val="112467328"/>
        <c:crosses val="autoZero"/>
        <c:auto val="1"/>
        <c:lblAlgn val="ctr"/>
        <c:lblOffset val="100"/>
        <c:noMultiLvlLbl val="0"/>
      </c:catAx>
      <c:valAx>
        <c:axId val="11246732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112465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8814BF-8AF9-423D-BA51-1CBAE30A8833}" type="doc">
      <dgm:prSet loTypeId="urn:microsoft.com/office/officeart/2005/8/layout/radial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7D6A9A-CA24-4D57-A5AE-D953E798CB31}">
      <dgm:prSet phldrT="[Текст]"/>
      <dgm:spPr/>
      <dgm:t>
        <a:bodyPr/>
        <a:lstStyle/>
        <a:p>
          <a:r>
            <a:rPr lang="ru-RU" dirty="0" smtClean="0"/>
            <a:t>Основные варианты КИМ</a:t>
          </a:r>
          <a:endParaRPr lang="ru-RU" dirty="0"/>
        </a:p>
      </dgm:t>
    </dgm:pt>
    <dgm:pt modelId="{9E63892E-AB47-4249-B900-B02555987179}" type="parTrans" cxnId="{C5B60645-EC5E-40B1-9B5D-2075B124E7B7}">
      <dgm:prSet/>
      <dgm:spPr/>
      <dgm:t>
        <a:bodyPr/>
        <a:lstStyle/>
        <a:p>
          <a:endParaRPr lang="ru-RU"/>
        </a:p>
      </dgm:t>
    </dgm:pt>
    <dgm:pt modelId="{11DDB5B0-F1F0-4946-9BB6-C610606EF932}" type="sibTrans" cxnId="{C5B60645-EC5E-40B1-9B5D-2075B124E7B7}">
      <dgm:prSet/>
      <dgm:spPr/>
      <dgm:t>
        <a:bodyPr/>
        <a:lstStyle/>
        <a:p>
          <a:endParaRPr lang="ru-RU"/>
        </a:p>
      </dgm:t>
    </dgm:pt>
    <dgm:pt modelId="{2FEB8742-0599-417B-B810-820E14047ECB}">
      <dgm:prSet phldrT="[Текст]" custT="1"/>
      <dgm:spPr/>
      <dgm:t>
        <a:bodyPr/>
        <a:lstStyle/>
        <a:p>
          <a:r>
            <a:rPr lang="ru-RU" sz="1200" b="1" dirty="0" smtClean="0"/>
            <a:t>Разработка КИМ</a:t>
          </a:r>
          <a:endParaRPr lang="ru-RU" sz="1200" b="1" dirty="0"/>
        </a:p>
      </dgm:t>
    </dgm:pt>
    <dgm:pt modelId="{A4B64CC3-4E91-4AFF-A94C-67AF5DD908E8}" type="parTrans" cxnId="{ECEBEA2D-DBD9-468C-A8D1-39C13B721FC1}">
      <dgm:prSet/>
      <dgm:spPr/>
      <dgm:t>
        <a:bodyPr/>
        <a:lstStyle/>
        <a:p>
          <a:endParaRPr lang="ru-RU"/>
        </a:p>
      </dgm:t>
    </dgm:pt>
    <dgm:pt modelId="{F91970E5-5BFE-4627-B597-262A46269FB8}" type="sibTrans" cxnId="{ECEBEA2D-DBD9-468C-A8D1-39C13B721FC1}">
      <dgm:prSet/>
      <dgm:spPr/>
      <dgm:t>
        <a:bodyPr/>
        <a:lstStyle/>
        <a:p>
          <a:endParaRPr lang="ru-RU"/>
        </a:p>
      </dgm:t>
    </dgm:pt>
    <dgm:pt modelId="{9314653F-956B-4769-A0B9-14022B3644B0}">
      <dgm:prSet phldrT="[Текст]" custT="1"/>
      <dgm:spPr/>
      <dgm:t>
        <a:bodyPr/>
        <a:lstStyle/>
        <a:p>
          <a:r>
            <a:rPr lang="ru-RU" sz="1200" b="1" dirty="0" smtClean="0"/>
            <a:t>Экспертиза</a:t>
          </a:r>
          <a:endParaRPr lang="ru-RU" sz="1200" b="1" dirty="0"/>
        </a:p>
      </dgm:t>
    </dgm:pt>
    <dgm:pt modelId="{7DDCAC7E-DC69-49B7-9576-BBFA688D0970}" type="parTrans" cxnId="{7880D6BE-AAF8-4A47-9852-C8C8059C3898}">
      <dgm:prSet/>
      <dgm:spPr/>
      <dgm:t>
        <a:bodyPr/>
        <a:lstStyle/>
        <a:p>
          <a:endParaRPr lang="ru-RU"/>
        </a:p>
      </dgm:t>
    </dgm:pt>
    <dgm:pt modelId="{309CC98D-7BB8-45F8-80B0-447B19F6386D}" type="sibTrans" cxnId="{7880D6BE-AAF8-4A47-9852-C8C8059C3898}">
      <dgm:prSet/>
      <dgm:spPr/>
      <dgm:t>
        <a:bodyPr/>
        <a:lstStyle/>
        <a:p>
          <a:endParaRPr lang="ru-RU"/>
        </a:p>
      </dgm:t>
    </dgm:pt>
    <dgm:pt modelId="{E7D4B5DC-C13A-4812-A222-068E27CCA0F5}">
      <dgm:prSet phldrT="[Текст]" custT="1"/>
      <dgm:spPr/>
      <dgm:t>
        <a:bodyPr/>
        <a:lstStyle/>
        <a:p>
          <a:r>
            <a:rPr lang="ru-RU" sz="1200" b="1" dirty="0" smtClean="0"/>
            <a:t>Замечания</a:t>
          </a:r>
          <a:endParaRPr lang="ru-RU" sz="1200" b="1" dirty="0"/>
        </a:p>
      </dgm:t>
    </dgm:pt>
    <dgm:pt modelId="{8E0662A8-3779-4764-A2AA-DFA3861EA98F}" type="parTrans" cxnId="{FA7EF17A-FC1A-487C-908F-20E0B29E93B2}">
      <dgm:prSet/>
      <dgm:spPr/>
      <dgm:t>
        <a:bodyPr/>
        <a:lstStyle/>
        <a:p>
          <a:endParaRPr lang="ru-RU"/>
        </a:p>
      </dgm:t>
    </dgm:pt>
    <dgm:pt modelId="{058DCD8A-ECB2-44DB-B319-FFCD1C4BA08F}" type="sibTrans" cxnId="{FA7EF17A-FC1A-487C-908F-20E0B29E93B2}">
      <dgm:prSet/>
      <dgm:spPr/>
      <dgm:t>
        <a:bodyPr/>
        <a:lstStyle/>
        <a:p>
          <a:endParaRPr lang="ru-RU"/>
        </a:p>
      </dgm:t>
    </dgm:pt>
    <dgm:pt modelId="{13D54178-1115-4124-84B6-F5DCE33A6860}">
      <dgm:prSet phldrT="[Текст]" custT="1"/>
      <dgm:spPr/>
      <dgm:t>
        <a:bodyPr/>
        <a:lstStyle/>
        <a:p>
          <a:r>
            <a:rPr lang="ru-RU" sz="1200" b="1" dirty="0" smtClean="0"/>
            <a:t>Корректировка</a:t>
          </a:r>
          <a:endParaRPr lang="ru-RU" sz="1200" b="1" dirty="0"/>
        </a:p>
      </dgm:t>
    </dgm:pt>
    <dgm:pt modelId="{0D038853-63DC-48F9-94C5-26BA75FB0036}" type="parTrans" cxnId="{ABD1BE94-95A9-403F-8B09-89872C6CF887}">
      <dgm:prSet/>
      <dgm:spPr/>
      <dgm:t>
        <a:bodyPr/>
        <a:lstStyle/>
        <a:p>
          <a:endParaRPr lang="ru-RU"/>
        </a:p>
      </dgm:t>
    </dgm:pt>
    <dgm:pt modelId="{E8BB3168-A19F-493E-95C3-BAC9AEE4E33C}" type="sibTrans" cxnId="{ABD1BE94-95A9-403F-8B09-89872C6CF887}">
      <dgm:prSet/>
      <dgm:spPr/>
      <dgm:t>
        <a:bodyPr/>
        <a:lstStyle/>
        <a:p>
          <a:endParaRPr lang="ru-RU"/>
        </a:p>
      </dgm:t>
    </dgm:pt>
    <dgm:pt modelId="{F88DDE43-D7FD-4BF1-BDA2-72A3C8DF2B30}">
      <dgm:prSet phldrT="[Текст]" custT="1"/>
      <dgm:spPr/>
      <dgm:t>
        <a:bodyPr/>
        <a:lstStyle/>
        <a:p>
          <a:r>
            <a:rPr lang="ru-RU" sz="1200" b="1" dirty="0" smtClean="0"/>
            <a:t>Демоверсия</a:t>
          </a:r>
        </a:p>
        <a:p>
          <a:r>
            <a:rPr lang="en-US" sz="1200" b="1" dirty="0" smtClean="0"/>
            <a:t>htt://mon.tatarstan.ru/rus/kontr_izmer_mater.htm</a:t>
          </a:r>
          <a:endParaRPr lang="ru-RU" sz="1200" b="1" dirty="0"/>
        </a:p>
      </dgm:t>
    </dgm:pt>
    <dgm:pt modelId="{6B2B3EB0-DC64-45B7-BCCE-C197E4EDD5DA}" type="parTrans" cxnId="{B84012A1-A982-4860-B9B5-11CE32DA9EF0}">
      <dgm:prSet/>
      <dgm:spPr/>
      <dgm:t>
        <a:bodyPr/>
        <a:lstStyle/>
        <a:p>
          <a:endParaRPr lang="ru-RU"/>
        </a:p>
      </dgm:t>
    </dgm:pt>
    <dgm:pt modelId="{69C27875-47A9-4218-8FFE-8169566C6BCF}" type="sibTrans" cxnId="{B84012A1-A982-4860-B9B5-11CE32DA9EF0}">
      <dgm:prSet/>
      <dgm:spPr/>
      <dgm:t>
        <a:bodyPr/>
        <a:lstStyle/>
        <a:p>
          <a:endParaRPr lang="ru-RU"/>
        </a:p>
      </dgm:t>
    </dgm:pt>
    <dgm:pt modelId="{4E240C00-BAB8-4EDB-ADAA-8EA9A33CC3CA}" type="pres">
      <dgm:prSet presAssocID="{968814BF-8AF9-423D-BA51-1CBAE30A8833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4804955-35A9-42FF-8A24-63B97772D454}" type="pres">
      <dgm:prSet presAssocID="{887D6A9A-CA24-4D57-A5AE-D953E798CB31}" presName="centerShape" presStyleLbl="node0" presStyleIdx="0" presStyleCnt="1" custScaleX="123506" custScaleY="121210"/>
      <dgm:spPr/>
      <dgm:t>
        <a:bodyPr/>
        <a:lstStyle/>
        <a:p>
          <a:endParaRPr lang="ru-RU"/>
        </a:p>
      </dgm:t>
    </dgm:pt>
    <dgm:pt modelId="{456176A5-58FC-403E-8A57-A099073FEB6C}" type="pres">
      <dgm:prSet presAssocID="{2FEB8742-0599-417B-B810-820E14047EC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2D4349-DF4F-4786-9BD5-B0D0B1ACB8B4}" type="pres">
      <dgm:prSet presAssocID="{2FEB8742-0599-417B-B810-820E14047ECB}" presName="dummy" presStyleCnt="0"/>
      <dgm:spPr/>
    </dgm:pt>
    <dgm:pt modelId="{7BB51683-3348-4A9A-AEF3-F831CBFAAD15}" type="pres">
      <dgm:prSet presAssocID="{F91970E5-5BFE-4627-B597-262A46269FB8}" presName="sibTrans" presStyleLbl="sibTrans2D1" presStyleIdx="0" presStyleCnt="5"/>
      <dgm:spPr/>
      <dgm:t>
        <a:bodyPr/>
        <a:lstStyle/>
        <a:p>
          <a:endParaRPr lang="ru-RU"/>
        </a:p>
      </dgm:t>
    </dgm:pt>
    <dgm:pt modelId="{6417D7F3-85C8-4D7E-8ABD-93A91341F45E}" type="pres">
      <dgm:prSet presAssocID="{9314653F-956B-4769-A0B9-14022B3644B0}" presName="node" presStyleLbl="node1" presStyleIdx="1" presStyleCnt="5" custScaleX="107565" custScaleY="98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8166B6-74B6-45D0-B47C-D36A9B0CB544}" type="pres">
      <dgm:prSet presAssocID="{9314653F-956B-4769-A0B9-14022B3644B0}" presName="dummy" presStyleCnt="0"/>
      <dgm:spPr/>
    </dgm:pt>
    <dgm:pt modelId="{A89CE3FD-D12C-48D6-98E0-6279A40BEF64}" type="pres">
      <dgm:prSet presAssocID="{309CC98D-7BB8-45F8-80B0-447B19F6386D}" presName="sibTrans" presStyleLbl="sibTrans2D1" presStyleIdx="1" presStyleCnt="5"/>
      <dgm:spPr/>
      <dgm:t>
        <a:bodyPr/>
        <a:lstStyle/>
        <a:p>
          <a:endParaRPr lang="ru-RU"/>
        </a:p>
      </dgm:t>
    </dgm:pt>
    <dgm:pt modelId="{FE627BEB-774E-4F57-96AE-E792FA4B3E89}" type="pres">
      <dgm:prSet presAssocID="{E7D4B5DC-C13A-4812-A222-068E27CCA0F5}" presName="node" presStyleLbl="node1" presStyleIdx="2" presStyleCnt="5" custScaleX="1158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006202-CCAC-42C5-976F-EC5903DF3527}" type="pres">
      <dgm:prSet presAssocID="{E7D4B5DC-C13A-4812-A222-068E27CCA0F5}" presName="dummy" presStyleCnt="0"/>
      <dgm:spPr/>
    </dgm:pt>
    <dgm:pt modelId="{3AD4835B-1CF6-4FDC-B3A2-17DA25F50151}" type="pres">
      <dgm:prSet presAssocID="{058DCD8A-ECB2-44DB-B319-FFCD1C4BA08F}" presName="sibTrans" presStyleLbl="sibTrans2D1" presStyleIdx="2" presStyleCnt="5"/>
      <dgm:spPr/>
      <dgm:t>
        <a:bodyPr/>
        <a:lstStyle/>
        <a:p>
          <a:endParaRPr lang="ru-RU"/>
        </a:p>
      </dgm:t>
    </dgm:pt>
    <dgm:pt modelId="{8A225222-D52E-4F1D-B511-4ACC3B3D2285}" type="pres">
      <dgm:prSet presAssocID="{13D54178-1115-4124-84B6-F5DCE33A6860}" presName="node" presStyleLbl="node1" presStyleIdx="3" presStyleCnt="5" custScaleX="1144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7DA8BB-1D60-4200-896C-65466E20914E}" type="pres">
      <dgm:prSet presAssocID="{13D54178-1115-4124-84B6-F5DCE33A6860}" presName="dummy" presStyleCnt="0"/>
      <dgm:spPr/>
    </dgm:pt>
    <dgm:pt modelId="{7B780C32-89A6-435A-B554-4D70323EF823}" type="pres">
      <dgm:prSet presAssocID="{E8BB3168-A19F-493E-95C3-BAC9AEE4E33C}" presName="sibTrans" presStyleLbl="sibTrans2D1" presStyleIdx="3" presStyleCnt="5" custScaleX="105987"/>
      <dgm:spPr/>
      <dgm:t>
        <a:bodyPr/>
        <a:lstStyle/>
        <a:p>
          <a:endParaRPr lang="ru-RU"/>
        </a:p>
      </dgm:t>
    </dgm:pt>
    <dgm:pt modelId="{771FDC77-1F3D-46D4-AF54-4D6BF68A8AAA}" type="pres">
      <dgm:prSet presAssocID="{F88DDE43-D7FD-4BF1-BDA2-72A3C8DF2B30}" presName="node" presStyleLbl="node1" presStyleIdx="4" presStyleCnt="5" custScaleX="133866" custScaleY="119447" custRadScaleRad="107855" custRadScaleInc="-135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18DFF6-A8CA-412A-80BF-553084B00175}" type="pres">
      <dgm:prSet presAssocID="{F88DDE43-D7FD-4BF1-BDA2-72A3C8DF2B30}" presName="dummy" presStyleCnt="0"/>
      <dgm:spPr/>
    </dgm:pt>
    <dgm:pt modelId="{DF2FEE3A-8279-40C1-8B52-96FDCADA8A52}" type="pres">
      <dgm:prSet presAssocID="{69C27875-47A9-4218-8FFE-8169566C6BCF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7880D6BE-AAF8-4A47-9852-C8C8059C3898}" srcId="{887D6A9A-CA24-4D57-A5AE-D953E798CB31}" destId="{9314653F-956B-4769-A0B9-14022B3644B0}" srcOrd="1" destOrd="0" parTransId="{7DDCAC7E-DC69-49B7-9576-BBFA688D0970}" sibTransId="{309CC98D-7BB8-45F8-80B0-447B19F6386D}"/>
    <dgm:cxn modelId="{ECEBEA2D-DBD9-468C-A8D1-39C13B721FC1}" srcId="{887D6A9A-CA24-4D57-A5AE-D953E798CB31}" destId="{2FEB8742-0599-417B-B810-820E14047ECB}" srcOrd="0" destOrd="0" parTransId="{A4B64CC3-4E91-4AFF-A94C-67AF5DD908E8}" sibTransId="{F91970E5-5BFE-4627-B597-262A46269FB8}"/>
    <dgm:cxn modelId="{D1A28E6F-0E27-44D0-B0FF-379341C9F0A7}" type="presOf" srcId="{69C27875-47A9-4218-8FFE-8169566C6BCF}" destId="{DF2FEE3A-8279-40C1-8B52-96FDCADA8A52}" srcOrd="0" destOrd="0" presId="urn:microsoft.com/office/officeart/2005/8/layout/radial6"/>
    <dgm:cxn modelId="{ABD1BE94-95A9-403F-8B09-89872C6CF887}" srcId="{887D6A9A-CA24-4D57-A5AE-D953E798CB31}" destId="{13D54178-1115-4124-84B6-F5DCE33A6860}" srcOrd="3" destOrd="0" parTransId="{0D038853-63DC-48F9-94C5-26BA75FB0036}" sibTransId="{E8BB3168-A19F-493E-95C3-BAC9AEE4E33C}"/>
    <dgm:cxn modelId="{96C24DA0-CB1B-44A9-9ECE-AD236DB412F5}" type="presOf" srcId="{887D6A9A-CA24-4D57-A5AE-D953E798CB31}" destId="{44804955-35A9-42FF-8A24-63B97772D454}" srcOrd="0" destOrd="0" presId="urn:microsoft.com/office/officeart/2005/8/layout/radial6"/>
    <dgm:cxn modelId="{F89631CF-A13E-4A4C-930C-6BDCD4C2C8A7}" type="presOf" srcId="{309CC98D-7BB8-45F8-80B0-447B19F6386D}" destId="{A89CE3FD-D12C-48D6-98E0-6279A40BEF64}" srcOrd="0" destOrd="0" presId="urn:microsoft.com/office/officeart/2005/8/layout/radial6"/>
    <dgm:cxn modelId="{CC1063EA-A878-4F68-9E98-1FEC8179784E}" type="presOf" srcId="{968814BF-8AF9-423D-BA51-1CBAE30A8833}" destId="{4E240C00-BAB8-4EDB-ADAA-8EA9A33CC3CA}" srcOrd="0" destOrd="0" presId="urn:microsoft.com/office/officeart/2005/8/layout/radial6"/>
    <dgm:cxn modelId="{71BAA2F2-3AEA-493F-9C7F-15FE4411AE99}" type="presOf" srcId="{9314653F-956B-4769-A0B9-14022B3644B0}" destId="{6417D7F3-85C8-4D7E-8ABD-93A91341F45E}" srcOrd="0" destOrd="0" presId="urn:microsoft.com/office/officeart/2005/8/layout/radial6"/>
    <dgm:cxn modelId="{CA02EDA4-858A-4184-991F-F320A7AD693D}" type="presOf" srcId="{F88DDE43-D7FD-4BF1-BDA2-72A3C8DF2B30}" destId="{771FDC77-1F3D-46D4-AF54-4D6BF68A8AAA}" srcOrd="0" destOrd="0" presId="urn:microsoft.com/office/officeart/2005/8/layout/radial6"/>
    <dgm:cxn modelId="{F4C43503-4CBF-46B6-A1A7-F491AE471A4D}" type="presOf" srcId="{2FEB8742-0599-417B-B810-820E14047ECB}" destId="{456176A5-58FC-403E-8A57-A099073FEB6C}" srcOrd="0" destOrd="0" presId="urn:microsoft.com/office/officeart/2005/8/layout/radial6"/>
    <dgm:cxn modelId="{C5B60645-EC5E-40B1-9B5D-2075B124E7B7}" srcId="{968814BF-8AF9-423D-BA51-1CBAE30A8833}" destId="{887D6A9A-CA24-4D57-A5AE-D953E798CB31}" srcOrd="0" destOrd="0" parTransId="{9E63892E-AB47-4249-B900-B02555987179}" sibTransId="{11DDB5B0-F1F0-4946-9BB6-C610606EF932}"/>
    <dgm:cxn modelId="{1B013B38-E7E8-4E3E-B5E5-6DB2B2CE1C34}" type="presOf" srcId="{058DCD8A-ECB2-44DB-B319-FFCD1C4BA08F}" destId="{3AD4835B-1CF6-4FDC-B3A2-17DA25F50151}" srcOrd="0" destOrd="0" presId="urn:microsoft.com/office/officeart/2005/8/layout/radial6"/>
    <dgm:cxn modelId="{E0B4A158-B858-4391-AFDB-EE724B6D35D2}" type="presOf" srcId="{F91970E5-5BFE-4627-B597-262A46269FB8}" destId="{7BB51683-3348-4A9A-AEF3-F831CBFAAD15}" srcOrd="0" destOrd="0" presId="urn:microsoft.com/office/officeart/2005/8/layout/radial6"/>
    <dgm:cxn modelId="{B84012A1-A982-4860-B9B5-11CE32DA9EF0}" srcId="{887D6A9A-CA24-4D57-A5AE-D953E798CB31}" destId="{F88DDE43-D7FD-4BF1-BDA2-72A3C8DF2B30}" srcOrd="4" destOrd="0" parTransId="{6B2B3EB0-DC64-45B7-BCCE-C197E4EDD5DA}" sibTransId="{69C27875-47A9-4218-8FFE-8169566C6BCF}"/>
    <dgm:cxn modelId="{9D798272-4195-4D1F-BAD5-7C047ED32D14}" type="presOf" srcId="{13D54178-1115-4124-84B6-F5DCE33A6860}" destId="{8A225222-D52E-4F1D-B511-4ACC3B3D2285}" srcOrd="0" destOrd="0" presId="urn:microsoft.com/office/officeart/2005/8/layout/radial6"/>
    <dgm:cxn modelId="{6ED9EF07-2526-4BE9-AE71-F746CB1C6264}" type="presOf" srcId="{E7D4B5DC-C13A-4812-A222-068E27CCA0F5}" destId="{FE627BEB-774E-4F57-96AE-E792FA4B3E89}" srcOrd="0" destOrd="0" presId="urn:microsoft.com/office/officeart/2005/8/layout/radial6"/>
    <dgm:cxn modelId="{81CE1648-2643-4B9D-837D-47D26E21F8E5}" type="presOf" srcId="{E8BB3168-A19F-493E-95C3-BAC9AEE4E33C}" destId="{7B780C32-89A6-435A-B554-4D70323EF823}" srcOrd="0" destOrd="0" presId="urn:microsoft.com/office/officeart/2005/8/layout/radial6"/>
    <dgm:cxn modelId="{FA7EF17A-FC1A-487C-908F-20E0B29E93B2}" srcId="{887D6A9A-CA24-4D57-A5AE-D953E798CB31}" destId="{E7D4B5DC-C13A-4812-A222-068E27CCA0F5}" srcOrd="2" destOrd="0" parTransId="{8E0662A8-3779-4764-A2AA-DFA3861EA98F}" sibTransId="{058DCD8A-ECB2-44DB-B319-FFCD1C4BA08F}"/>
    <dgm:cxn modelId="{20B95346-2CAB-4175-AA99-F2A7C4F3BE31}" type="presParOf" srcId="{4E240C00-BAB8-4EDB-ADAA-8EA9A33CC3CA}" destId="{44804955-35A9-42FF-8A24-63B97772D454}" srcOrd="0" destOrd="0" presId="urn:microsoft.com/office/officeart/2005/8/layout/radial6"/>
    <dgm:cxn modelId="{9AF9DA46-CE6B-4F3C-8228-7B8B802606E7}" type="presParOf" srcId="{4E240C00-BAB8-4EDB-ADAA-8EA9A33CC3CA}" destId="{456176A5-58FC-403E-8A57-A099073FEB6C}" srcOrd="1" destOrd="0" presId="urn:microsoft.com/office/officeart/2005/8/layout/radial6"/>
    <dgm:cxn modelId="{8842DEBD-B12C-42BF-8073-578A7B032C65}" type="presParOf" srcId="{4E240C00-BAB8-4EDB-ADAA-8EA9A33CC3CA}" destId="{BE2D4349-DF4F-4786-9BD5-B0D0B1ACB8B4}" srcOrd="2" destOrd="0" presId="urn:microsoft.com/office/officeart/2005/8/layout/radial6"/>
    <dgm:cxn modelId="{CA21C6F1-86CB-4CC0-9DE8-B4D364EFADAD}" type="presParOf" srcId="{4E240C00-BAB8-4EDB-ADAA-8EA9A33CC3CA}" destId="{7BB51683-3348-4A9A-AEF3-F831CBFAAD15}" srcOrd="3" destOrd="0" presId="urn:microsoft.com/office/officeart/2005/8/layout/radial6"/>
    <dgm:cxn modelId="{BBEBC11F-6140-45FD-9206-F963F9138D62}" type="presParOf" srcId="{4E240C00-BAB8-4EDB-ADAA-8EA9A33CC3CA}" destId="{6417D7F3-85C8-4D7E-8ABD-93A91341F45E}" srcOrd="4" destOrd="0" presId="urn:microsoft.com/office/officeart/2005/8/layout/radial6"/>
    <dgm:cxn modelId="{93DEA2B9-0F25-4E09-817B-B96909004C2D}" type="presParOf" srcId="{4E240C00-BAB8-4EDB-ADAA-8EA9A33CC3CA}" destId="{8E8166B6-74B6-45D0-B47C-D36A9B0CB544}" srcOrd="5" destOrd="0" presId="urn:microsoft.com/office/officeart/2005/8/layout/radial6"/>
    <dgm:cxn modelId="{6F1E016E-4441-478D-942B-316DE6F0B769}" type="presParOf" srcId="{4E240C00-BAB8-4EDB-ADAA-8EA9A33CC3CA}" destId="{A89CE3FD-D12C-48D6-98E0-6279A40BEF64}" srcOrd="6" destOrd="0" presId="urn:microsoft.com/office/officeart/2005/8/layout/radial6"/>
    <dgm:cxn modelId="{AE719F79-AF8C-493E-8FB3-F93DFF13B250}" type="presParOf" srcId="{4E240C00-BAB8-4EDB-ADAA-8EA9A33CC3CA}" destId="{FE627BEB-774E-4F57-96AE-E792FA4B3E89}" srcOrd="7" destOrd="0" presId="urn:microsoft.com/office/officeart/2005/8/layout/radial6"/>
    <dgm:cxn modelId="{AD75CD39-C5B7-443A-AE7E-1E118BCA325C}" type="presParOf" srcId="{4E240C00-BAB8-4EDB-ADAA-8EA9A33CC3CA}" destId="{26006202-CCAC-42C5-976F-EC5903DF3527}" srcOrd="8" destOrd="0" presId="urn:microsoft.com/office/officeart/2005/8/layout/radial6"/>
    <dgm:cxn modelId="{662DBE51-72B0-40CB-B32B-7868C097D542}" type="presParOf" srcId="{4E240C00-BAB8-4EDB-ADAA-8EA9A33CC3CA}" destId="{3AD4835B-1CF6-4FDC-B3A2-17DA25F50151}" srcOrd="9" destOrd="0" presId="urn:microsoft.com/office/officeart/2005/8/layout/radial6"/>
    <dgm:cxn modelId="{8146E42C-B2D4-426B-98E0-87FB609922DF}" type="presParOf" srcId="{4E240C00-BAB8-4EDB-ADAA-8EA9A33CC3CA}" destId="{8A225222-D52E-4F1D-B511-4ACC3B3D2285}" srcOrd="10" destOrd="0" presId="urn:microsoft.com/office/officeart/2005/8/layout/radial6"/>
    <dgm:cxn modelId="{F7899101-5A37-49F3-9268-DC8ECFDCB8F4}" type="presParOf" srcId="{4E240C00-BAB8-4EDB-ADAA-8EA9A33CC3CA}" destId="{B87DA8BB-1D60-4200-896C-65466E20914E}" srcOrd="11" destOrd="0" presId="urn:microsoft.com/office/officeart/2005/8/layout/radial6"/>
    <dgm:cxn modelId="{DF4BBB2C-96ED-4698-9623-FC55BC17DB61}" type="presParOf" srcId="{4E240C00-BAB8-4EDB-ADAA-8EA9A33CC3CA}" destId="{7B780C32-89A6-435A-B554-4D70323EF823}" srcOrd="12" destOrd="0" presId="urn:microsoft.com/office/officeart/2005/8/layout/radial6"/>
    <dgm:cxn modelId="{EBFFDCCA-BF84-4A8C-9D0F-8E71335FD419}" type="presParOf" srcId="{4E240C00-BAB8-4EDB-ADAA-8EA9A33CC3CA}" destId="{771FDC77-1F3D-46D4-AF54-4D6BF68A8AAA}" srcOrd="13" destOrd="0" presId="urn:microsoft.com/office/officeart/2005/8/layout/radial6"/>
    <dgm:cxn modelId="{989CF1F5-ED61-4014-9E55-81065E879D4E}" type="presParOf" srcId="{4E240C00-BAB8-4EDB-ADAA-8EA9A33CC3CA}" destId="{1018DFF6-A8CA-412A-80BF-553084B00175}" srcOrd="14" destOrd="0" presId="urn:microsoft.com/office/officeart/2005/8/layout/radial6"/>
    <dgm:cxn modelId="{BECE5DFE-C585-4A58-ABBA-668881154AED}" type="presParOf" srcId="{4E240C00-BAB8-4EDB-ADAA-8EA9A33CC3CA}" destId="{DF2FEE3A-8279-40C1-8B52-96FDCADA8A52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FEE3A-8279-40C1-8B52-96FDCADA8A52}">
      <dsp:nvSpPr>
        <dsp:cNvPr id="0" name=""/>
        <dsp:cNvSpPr/>
      </dsp:nvSpPr>
      <dsp:spPr>
        <a:xfrm>
          <a:off x="1779137" y="635244"/>
          <a:ext cx="4279430" cy="4279430"/>
        </a:xfrm>
        <a:prstGeom prst="blockArc">
          <a:avLst>
            <a:gd name="adj1" fmla="val 11744559"/>
            <a:gd name="adj2" fmla="val 16477131"/>
            <a:gd name="adj3" fmla="val 46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B780C32-89A6-435A-B554-4D70323EF823}">
      <dsp:nvSpPr>
        <dsp:cNvPr id="0" name=""/>
        <dsp:cNvSpPr/>
      </dsp:nvSpPr>
      <dsp:spPr>
        <a:xfrm>
          <a:off x="1674183" y="545553"/>
          <a:ext cx="4535640" cy="4279430"/>
        </a:xfrm>
        <a:prstGeom prst="blockArc">
          <a:avLst>
            <a:gd name="adj1" fmla="val 7273237"/>
            <a:gd name="adj2" fmla="val 11592187"/>
            <a:gd name="adj3" fmla="val 46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AD4835B-1CF6-4FDC-B3A2-17DA25F50151}">
      <dsp:nvSpPr>
        <dsp:cNvPr id="0" name=""/>
        <dsp:cNvSpPr/>
      </dsp:nvSpPr>
      <dsp:spPr>
        <a:xfrm>
          <a:off x="1947442" y="642031"/>
          <a:ext cx="4279430" cy="4279430"/>
        </a:xfrm>
        <a:prstGeom prst="blockArc">
          <a:avLst>
            <a:gd name="adj1" fmla="val 3240000"/>
            <a:gd name="adj2" fmla="val 7560000"/>
            <a:gd name="adj3" fmla="val 46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A89CE3FD-D12C-48D6-98E0-6279A40BEF64}">
      <dsp:nvSpPr>
        <dsp:cNvPr id="0" name=""/>
        <dsp:cNvSpPr/>
      </dsp:nvSpPr>
      <dsp:spPr>
        <a:xfrm>
          <a:off x="1947442" y="642031"/>
          <a:ext cx="4279430" cy="4279430"/>
        </a:xfrm>
        <a:prstGeom prst="blockArc">
          <a:avLst>
            <a:gd name="adj1" fmla="val 20520000"/>
            <a:gd name="adj2" fmla="val 3240000"/>
            <a:gd name="adj3" fmla="val 46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7BB51683-3348-4A9A-AEF3-F831CBFAAD15}">
      <dsp:nvSpPr>
        <dsp:cNvPr id="0" name=""/>
        <dsp:cNvSpPr/>
      </dsp:nvSpPr>
      <dsp:spPr>
        <a:xfrm>
          <a:off x="1947442" y="642031"/>
          <a:ext cx="4279430" cy="4279430"/>
        </a:xfrm>
        <a:prstGeom prst="blockArc">
          <a:avLst>
            <a:gd name="adj1" fmla="val 16200000"/>
            <a:gd name="adj2" fmla="val 20520000"/>
            <a:gd name="adj3" fmla="val 46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4804955-35A9-42FF-8A24-63B97772D454}">
      <dsp:nvSpPr>
        <dsp:cNvPr id="0" name=""/>
        <dsp:cNvSpPr/>
      </dsp:nvSpPr>
      <dsp:spPr>
        <a:xfrm>
          <a:off x="2870066" y="1587281"/>
          <a:ext cx="2434182" cy="238893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6830" tIns="36830" rIns="36830" bIns="36830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Основные варианты КИМ</a:t>
          </a:r>
          <a:endParaRPr lang="ru-RU" sz="2900" kern="1200" dirty="0"/>
        </a:p>
      </dsp:txBody>
      <dsp:txXfrm>
        <a:off x="3226544" y="1937132"/>
        <a:ext cx="1721226" cy="1689228"/>
      </dsp:txXfrm>
    </dsp:sp>
    <dsp:sp modelId="{456176A5-58FC-403E-8A57-A099073FEB6C}">
      <dsp:nvSpPr>
        <dsp:cNvPr id="0" name=""/>
        <dsp:cNvSpPr/>
      </dsp:nvSpPr>
      <dsp:spPr>
        <a:xfrm>
          <a:off x="3397342" y="1882"/>
          <a:ext cx="1379631" cy="13796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Разработка КИМ</a:t>
          </a:r>
          <a:endParaRPr lang="ru-RU" sz="1200" b="1" kern="1200" dirty="0"/>
        </a:p>
      </dsp:txBody>
      <dsp:txXfrm>
        <a:off x="3599384" y="203924"/>
        <a:ext cx="975547" cy="975547"/>
      </dsp:txXfrm>
    </dsp:sp>
    <dsp:sp modelId="{6417D7F3-85C8-4D7E-8ABD-93A91341F45E}">
      <dsp:nvSpPr>
        <dsp:cNvPr id="0" name=""/>
        <dsp:cNvSpPr/>
      </dsp:nvSpPr>
      <dsp:spPr>
        <a:xfrm>
          <a:off x="5332912" y="1455935"/>
          <a:ext cx="1484000" cy="1359903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Экспертиза</a:t>
          </a:r>
          <a:endParaRPr lang="ru-RU" sz="1200" b="1" kern="1200" dirty="0"/>
        </a:p>
      </dsp:txBody>
      <dsp:txXfrm>
        <a:off x="5550239" y="1655088"/>
        <a:ext cx="1049346" cy="961597"/>
      </dsp:txXfrm>
    </dsp:sp>
    <dsp:sp modelId="{FE627BEB-774E-4F57-96AE-E792FA4B3E89}">
      <dsp:nvSpPr>
        <dsp:cNvPr id="0" name=""/>
        <dsp:cNvSpPr/>
      </dsp:nvSpPr>
      <dsp:spPr>
        <a:xfrm>
          <a:off x="4516658" y="3782816"/>
          <a:ext cx="1597999" cy="13796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Замечания</a:t>
          </a:r>
          <a:endParaRPr lang="ru-RU" sz="1200" b="1" kern="1200" dirty="0"/>
        </a:p>
      </dsp:txBody>
      <dsp:txXfrm>
        <a:off x="4750680" y="3984858"/>
        <a:ext cx="1129955" cy="975547"/>
      </dsp:txXfrm>
    </dsp:sp>
    <dsp:sp modelId="{8A225222-D52E-4F1D-B511-4ACC3B3D2285}">
      <dsp:nvSpPr>
        <dsp:cNvPr id="0" name=""/>
        <dsp:cNvSpPr/>
      </dsp:nvSpPr>
      <dsp:spPr>
        <a:xfrm>
          <a:off x="2069246" y="3782816"/>
          <a:ext cx="1578823" cy="137963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Корректировка</a:t>
          </a:r>
          <a:endParaRPr lang="ru-RU" sz="1200" b="1" kern="1200" dirty="0"/>
        </a:p>
      </dsp:txBody>
      <dsp:txXfrm>
        <a:off x="2300459" y="3984858"/>
        <a:ext cx="1116397" cy="975547"/>
      </dsp:txXfrm>
    </dsp:sp>
    <dsp:sp modelId="{771FDC77-1F3D-46D4-AF54-4D6BF68A8AAA}">
      <dsp:nvSpPr>
        <dsp:cNvPr id="0" name=""/>
        <dsp:cNvSpPr/>
      </dsp:nvSpPr>
      <dsp:spPr>
        <a:xfrm>
          <a:off x="983773" y="1383929"/>
          <a:ext cx="1846857" cy="164792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Демоверсия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/>
            <a:t>htt://mon.tatarstan.ru/rus/kontr_izmer_mater.htm</a:t>
          </a:r>
          <a:endParaRPr lang="ru-RU" sz="1200" b="1" kern="1200" dirty="0"/>
        </a:p>
      </dsp:txBody>
      <dsp:txXfrm>
        <a:off x="1254239" y="1625262"/>
        <a:ext cx="1305925" cy="1165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0.04501</cdr:x>
      <cdr:y>0.57908</cdr:y>
    </cdr:from>
    <cdr:to>
      <cdr:x>0.98999</cdr:x>
      <cdr:y>0.57908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370384" y="2620888"/>
          <a:ext cx="7776864" cy="0"/>
        </a:xfrm>
        <a:prstGeom xmlns:a="http://schemas.openxmlformats.org/drawingml/2006/main" prst="straightConnector1">
          <a:avLst/>
        </a:prstGeom>
        <a:ln xmlns:a="http://schemas.openxmlformats.org/drawingml/2006/main" w="28575">
          <a:tailEnd type="arrow"/>
        </a:ln>
      </cdr:spPr>
      <cdr:style>
        <a:lnRef xmlns:a="http://schemas.openxmlformats.org/drawingml/2006/main" idx="1">
          <a:schemeClr val="accent6"/>
        </a:lnRef>
        <a:fillRef xmlns:a="http://schemas.openxmlformats.org/drawingml/2006/main" idx="0">
          <a:schemeClr val="accent6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0.7975</cdr:x>
      <cdr:y>0.46771</cdr:y>
    </cdr:from>
    <cdr:to>
      <cdr:x>0.97249</cdr:x>
      <cdr:y>0.54726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6563072" y="2116838"/>
          <a:ext cx="1440132" cy="360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rgbClr val="FF0000"/>
              </a:solidFill>
            </a:rPr>
            <a:t>РТ- </a:t>
          </a:r>
          <a:r>
            <a:rPr lang="ru-RU" sz="1800" dirty="0" smtClean="0">
              <a:solidFill>
                <a:srgbClr val="FF0000"/>
              </a:solidFill>
            </a:rPr>
            <a:t>23,99%</a:t>
          </a:r>
          <a:endParaRPr lang="ru-RU" sz="1800" dirty="0">
            <a:solidFill>
              <a:srgbClr val="FF0000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0.06125</cdr:x>
      <cdr:y>0.14185</cdr:y>
    </cdr:from>
    <cdr:to>
      <cdr:x>0.96249</cdr:x>
      <cdr:y>0.15958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504056" y="576064"/>
          <a:ext cx="7416824" cy="72008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0.80499</cdr:x>
      <cdr:y>0.03546</cdr:y>
    </cdr:from>
    <cdr:to>
      <cdr:x>0.93624</cdr:x>
      <cdr:y>0.14185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624736" y="144016"/>
          <a:ext cx="108012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solidFill>
                <a:srgbClr val="FF0000"/>
              </a:solidFill>
            </a:rPr>
            <a:t>РТ – 32,21%</a:t>
          </a:r>
          <a:endParaRPr lang="ru-RU" sz="1400" b="1" dirty="0">
            <a:solidFill>
              <a:srgbClr val="FF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0.06251</cdr:x>
      <cdr:y>0.16364</cdr:y>
    </cdr:from>
    <cdr:to>
      <cdr:x>0.98999</cdr:x>
      <cdr:y>0.18182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514400" y="648072"/>
          <a:ext cx="7632848" cy="72007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0.78875</cdr:x>
      <cdr:y>0.05455</cdr:y>
    </cdr:from>
    <cdr:to>
      <cdr:x>0.95499</cdr:x>
      <cdr:y>0.12727</cdr:y>
    </cdr:to>
    <cdr:sp macro="" textlink="">
      <cdr:nvSpPr>
        <cdr:cNvPr id="22" name="TextBox 21"/>
        <cdr:cNvSpPr txBox="1"/>
      </cdr:nvSpPr>
      <cdr:spPr>
        <a:xfrm xmlns:a="http://schemas.openxmlformats.org/drawingml/2006/main">
          <a:off x="6491064" y="216024"/>
          <a:ext cx="1368152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0.07875</cdr:x>
      <cdr:y>0.18182</cdr:y>
    </cdr:from>
    <cdr:to>
      <cdr:x>0.98874</cdr:x>
      <cdr:y>0.2</cdr:y>
    </cdr:to>
    <cdr:cxnSp macro="">
      <cdr:nvCxnSpPr>
        <cdr:cNvPr id="3" name="Прямая соединительная линия 2"/>
        <cdr:cNvCxnSpPr/>
      </cdr:nvCxnSpPr>
      <cdr:spPr>
        <a:xfrm xmlns:a="http://schemas.openxmlformats.org/drawingml/2006/main" flipV="1">
          <a:off x="648072" y="720079"/>
          <a:ext cx="7488832" cy="72008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0.77874</cdr:x>
      <cdr:y>0.05455</cdr:y>
    </cdr:from>
    <cdr:to>
      <cdr:x>0.93624</cdr:x>
      <cdr:y>0.16364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408712" y="216023"/>
          <a:ext cx="129614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FF0000"/>
              </a:solidFill>
            </a:rPr>
            <a:t>РТ- 51,18%</a:t>
          </a:r>
          <a:endParaRPr lang="ru-RU" sz="1600" b="1" dirty="0">
            <a:solidFill>
              <a:srgbClr val="FF000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B6F7EB-BE9F-499D-B326-FE725CF3C123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0464E-3DEA-48EE-9FBE-BAB98B1741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5369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F2C9983-3343-4D7F-9A61-58143BF2FD94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52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02ABCB-D546-4744-B289-C93126A8EC91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2994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2353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525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06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91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237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423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1697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917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161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783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752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583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288032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 работе Конфликтной комиссии Республики Татарстан</a:t>
            </a:r>
            <a:b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</a:br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в 2013 году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4149080"/>
            <a:ext cx="4536504" cy="1800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latin typeface="Calibri" pitchFamily="34" charset="0"/>
              </a:rPr>
              <a:t>С.Б. Любина, ведущий консультант отдела мониторинга качества образования и аттестации обучающихся</a:t>
            </a:r>
            <a:endParaRPr lang="ru-RU" dirty="0">
              <a:solidFill>
                <a:schemeClr val="tx1"/>
              </a:solidFill>
              <a:latin typeface="Calibri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6701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838200" y="188913"/>
            <a:ext cx="73914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Информация по итогам рассмотрения апелляций</a:t>
            </a:r>
            <a:b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ГИА-9 в новой форме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7515352"/>
              </p:ext>
            </p:extLst>
          </p:nvPr>
        </p:nvGraphicFramePr>
        <p:xfrm>
          <a:off x="323528" y="836708"/>
          <a:ext cx="8424937" cy="52606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75411"/>
                <a:gridCol w="757552"/>
                <a:gridCol w="757552"/>
                <a:gridCol w="757552"/>
                <a:gridCol w="757552"/>
                <a:gridCol w="613593"/>
                <a:gridCol w="613593"/>
                <a:gridCol w="623033"/>
                <a:gridCol w="623033"/>
                <a:gridCol w="623033"/>
                <a:gridCol w="623033"/>
              </a:tblGrid>
              <a:tr h="70283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Предмет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Общее кол-во апелляций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Отклонены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Удовлетворены</a:t>
                      </a:r>
                      <a:endParaRPr lang="ru-RU" sz="11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93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кол-во                   </a:t>
                      </a:r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апелляций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% от общ. кол-ва </a:t>
                      </a:r>
                      <a:r>
                        <a:rPr lang="ru-RU" sz="1200" b="1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апелляций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кол-во апелляций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% от общ. кол-ва апелляций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2013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Русский язык 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482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596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335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452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69,5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75,8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147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144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30,5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24,2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Математика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458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140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313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115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68,34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82,1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145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31,66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16,4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Информатика и ИКТ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85,71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14,29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Химия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84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85,7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14,3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Биология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53,57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75,0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46,43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25,0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Английский язык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62,96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37,04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Обществознание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452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340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75,66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81,6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110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24,34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18,4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Физика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32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78,12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77,8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21,88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22,2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История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100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100,0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Литература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61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17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78,69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65,4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21,31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34,6</a:t>
                      </a:r>
                      <a:endParaRPr lang="ru-RU" sz="1200" b="0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Всего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1604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848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1139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652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71,1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76,9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463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194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u="none" strike="noStrike" dirty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</a:rPr>
                        <a:t>28,9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effectLst/>
                          <a:latin typeface="Calibri"/>
                        </a:rPr>
                        <a:t>22,9</a:t>
                      </a:r>
                      <a:endParaRPr lang="ru-RU" sz="1200" b="1" i="0" u="none" strike="noStrike" dirty="0">
                        <a:solidFill>
                          <a:schemeClr val="bg2">
                            <a:lumMod val="25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499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итогах ГИА-9 в новой форме по татарскому языку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67842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проведения регионального экзамена по предмету  «Татарский язык»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с использованием механизмов независимой оценки знаний (по выбору выпускника)</a:t>
            </a:r>
          </a:p>
          <a:p>
            <a:pPr marL="355600" indent="-355600">
              <a:lnSpc>
                <a:spcPct val="90000"/>
              </a:lnSpc>
              <a:buNone/>
              <a:defRPr/>
            </a:pPr>
            <a:r>
              <a:rPr lang="ru-RU" dirty="0" smtClean="0"/>
              <a:t>- ОУ </a:t>
            </a:r>
            <a:r>
              <a:rPr lang="ru-RU" dirty="0"/>
              <a:t>с родным (нерусским) языком </a:t>
            </a:r>
            <a:r>
              <a:rPr lang="ru-RU" dirty="0" smtClean="0"/>
              <a:t>обучения</a:t>
            </a:r>
          </a:p>
          <a:p>
            <a:pPr marL="355600" indent="-355600">
              <a:lnSpc>
                <a:spcPct val="90000"/>
              </a:lnSpc>
              <a:buNone/>
              <a:defRPr/>
            </a:pPr>
            <a:r>
              <a:rPr lang="ru-RU" dirty="0" smtClean="0"/>
              <a:t>- ОУ </a:t>
            </a:r>
            <a:r>
              <a:rPr lang="ru-RU" dirty="0"/>
              <a:t>с русским языком обучения в татарских </a:t>
            </a:r>
            <a:r>
              <a:rPr lang="ru-RU" dirty="0" smtClean="0"/>
              <a:t>группах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ru-RU" dirty="0" smtClean="0"/>
              <a:t>- русскоязычных </a:t>
            </a:r>
            <a:r>
              <a:rPr lang="ru-RU" dirty="0"/>
              <a:t>группах</a:t>
            </a:r>
            <a:endParaRPr lang="ru-RU" dirty="0" smtClean="0"/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/>
              <a:t>традиционная</a:t>
            </a:r>
          </a:p>
          <a:p>
            <a:pPr marL="355600" indent="-3556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- ОУ с родным (нерусским) языком обучения – изложение с элементами сочинения 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ОУ с русским языком обучения в татарских группах – диктант или изложение </a:t>
            </a:r>
          </a:p>
          <a:p>
            <a:pPr eaLnBrk="1" hangingPunct="1">
              <a:lnSpc>
                <a:spcPct val="90000"/>
              </a:lnSpc>
              <a:buFontTx/>
              <a:buChar char="-"/>
              <a:defRPr/>
            </a:pPr>
            <a:r>
              <a:rPr lang="ru-RU" dirty="0" smtClean="0"/>
              <a:t>русскоязычных группах – в устной форме.</a:t>
            </a:r>
          </a:p>
          <a:p>
            <a:pPr marL="0" indent="0" eaLnBrk="1" hangingPunct="1">
              <a:buNone/>
              <a:defRPr/>
            </a:pPr>
            <a:endParaRPr lang="ru-RU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78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Апробация ГИА-9 в новой форме по татарскому языку в 2013 году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3109913" y="15779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3054557734"/>
              </p:ext>
            </p:extLst>
          </p:nvPr>
        </p:nvGraphicFramePr>
        <p:xfrm>
          <a:off x="683568" y="1397000"/>
          <a:ext cx="7992888" cy="5200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8640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63341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КИМ по татарскому языку для русскоязычных групп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05749"/>
              </p:ext>
            </p:extLst>
          </p:nvPr>
        </p:nvGraphicFramePr>
        <p:xfrm>
          <a:off x="287524" y="1124744"/>
          <a:ext cx="8568952" cy="56158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2525"/>
                <a:gridCol w="4286427"/>
              </a:tblGrid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Иностранный язык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Татарский язык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4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задания по </a:t>
                      </a:r>
                      <a:r>
                        <a:rPr lang="ru-RU" sz="1800" dirty="0" err="1">
                          <a:solidFill>
                            <a:schemeClr val="tx1"/>
                          </a:solidFill>
                          <a:effectLst/>
                        </a:rPr>
                        <a:t>аудированию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задания по </a:t>
                      </a:r>
                      <a:r>
                        <a:rPr lang="ru-RU" sz="1800" b="1" dirty="0" err="1">
                          <a:solidFill>
                            <a:schemeClr val="tx1"/>
                          </a:solidFill>
                          <a:effectLst/>
                        </a:rPr>
                        <a:t>аудированию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 (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введено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в 2013 году)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задания по чтению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задания по чтению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6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задания по грамматике и лексике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задания по грамматике и лексике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задания по письму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задания по письму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271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47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«Говорение»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«Говорение»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(планируется введение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</a:rPr>
                        <a:t>в  2014-2015 уч. </a:t>
                      </a: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году)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96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муниципальных образований в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ГИА-9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новой форме по татарскому языку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824864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7589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 ГИА-9 в новой форме по татарскому языку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6541846"/>
              </p:ext>
            </p:extLst>
          </p:nvPr>
        </p:nvGraphicFramePr>
        <p:xfrm>
          <a:off x="1949450" y="2674461"/>
          <a:ext cx="5245100" cy="23774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875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категория участников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средний балл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средняя оценка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"2"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"3"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"4"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"5"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548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выпускники школ с родным (нерусским) языком обучения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3,92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2,30%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23,60%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53,90%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20,20%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54864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выпускники татарских групп школ  с русским языком обучения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32,9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3,60%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13,70%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51,50%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31,20%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731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>
                          <a:effectLst/>
                        </a:rPr>
                        <a:t>выпускники русскоязычных групп школ с русским языком обучения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44,7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4,06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4,24%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22,44%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36,30%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37,01%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  <a:tr h="18288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>
                          <a:effectLst/>
                        </a:rPr>
                        <a:t>по РТ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37,2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4,01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3,30%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21,34%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>
                          <a:effectLst/>
                        </a:rPr>
                        <a:t>46,59%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u="none" strike="noStrike" dirty="0">
                          <a:effectLst/>
                        </a:rPr>
                        <a:t>28,78%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969858"/>
              </p:ext>
            </p:extLst>
          </p:nvPr>
        </p:nvGraphicFramePr>
        <p:xfrm>
          <a:off x="755577" y="1556791"/>
          <a:ext cx="7488830" cy="4104456"/>
        </p:xfrm>
        <a:graphic>
          <a:graphicData uri="http://schemas.openxmlformats.org/drawingml/2006/table">
            <a:tbl>
              <a:tblPr/>
              <a:tblGrid>
                <a:gridCol w="2266598"/>
                <a:gridCol w="870372"/>
                <a:gridCol w="870372"/>
                <a:gridCol w="870372"/>
                <a:gridCol w="870372"/>
                <a:gridCol w="870372"/>
                <a:gridCol w="870372"/>
              </a:tblGrid>
              <a:tr h="63145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категория участников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средний балл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средняя оценка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"2"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"3"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"4"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"5"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718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выпускники школ с родным (нерусским) языком обучения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32,21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3,98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2,33%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23,56%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53,87%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20,23%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47182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выпускники татарских групп школ  с русским языком обучения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34,58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2,75%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10,86%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39,27%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47,13%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26291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выпускники русскоязычных групп школ с русским языком обучения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51,18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4,47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22,44%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36,30%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37,01%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5726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 РТ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32,04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4,22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3,03%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20,95%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44,36%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31,67%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52973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выпускников школ с родным (нерусским) языком обучения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5592630"/>
              </p:ext>
            </p:extLst>
          </p:nvPr>
        </p:nvGraphicFramePr>
        <p:xfrm>
          <a:off x="539552" y="1772816"/>
          <a:ext cx="8229600" cy="406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66873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выпускников татарских групп школ с русским языком обучения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3346093"/>
              </p:ext>
            </p:extLst>
          </p:nvPr>
        </p:nvGraphicFramePr>
        <p:xfrm>
          <a:off x="457200" y="1988840"/>
          <a:ext cx="8229600" cy="3960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020272" y="206084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РТ – 34,58%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455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балл выпускников русскоязычных групп школ с русским языком обучения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0395863"/>
              </p:ext>
            </p:extLst>
          </p:nvPr>
        </p:nvGraphicFramePr>
        <p:xfrm>
          <a:off x="539552" y="1844825"/>
          <a:ext cx="8229600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89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2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Нормативно-правовое обеспечение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412776"/>
            <a:ext cx="8147248" cy="4713387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Порядок проведения единого государственного экзамена, утвержденный приказом МОиН РФ от 11.10.2011 № 2451.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Приказ МОиН РТ от 25.02.2013 №694/13 «О создании Конфликтной комиссии Республики Татарстан».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Положение о </a:t>
            </a:r>
            <a:r>
              <a:rPr lang="ru-RU" dirty="0"/>
              <a:t>К</a:t>
            </a:r>
            <a:r>
              <a:rPr lang="ru-RU" dirty="0" smtClean="0"/>
              <a:t>онфликтной комиссии РТ, утвержденное приказом МОиН РТ от 25.02.2013 №694/13.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Письмо МОиН РТ от 29.05.2013 № 7163/13 «О порядке подачи и рассмотрения апелляций».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Технический регламент передачи сведений об апеллянтах ЕГЭ из муниципальных образований в РЦОИ.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994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на 2013-2014 учебный год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Организация и проведение ГИА-9 по татарскому языку в новой форме с 100% охватом.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Информирование учащихся, родителей о процедуре проведения ГИА-9 по татарскому языку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Организация мероприятий по подготовке учащихся 9 классов к успешной сдаче ГИА-9 в новой форме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6837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Общие положения о </a:t>
            </a:r>
            <a:b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Конфликтной комиссии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Создается в целях обеспечения соблюдения единых требований и разрешения спорных вопросов при оценке экзаменационных работ в рамках ЕГЭ, ЕРЭ, ГИА-9 в новой форме.</a:t>
            </a:r>
          </a:p>
          <a:p>
            <a:r>
              <a:rPr lang="ru-RU" dirty="0" smtClean="0"/>
              <a:t>Руководствуется законодательством РФ и РТ, нормативными правовыми актами </a:t>
            </a:r>
            <a:r>
              <a:rPr lang="ru-RU" dirty="0" err="1" smtClean="0"/>
              <a:t>Минобрнауки</a:t>
            </a:r>
            <a:r>
              <a:rPr lang="ru-RU" dirty="0" smtClean="0"/>
              <a:t> России, правовыми актами МОиН РТ и инструкциями по оцениванию выполненных заданий с развернутым ответом.</a:t>
            </a:r>
          </a:p>
          <a:p>
            <a:r>
              <a:rPr lang="ru-RU" dirty="0" smtClean="0"/>
              <a:t>Взаимодействует с ГЭК РТ, МОиН РТ, ГБУ «РЦМКО»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0485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93610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подачи апелляции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124745"/>
            <a:ext cx="4040188" cy="576063"/>
          </a:xfrm>
        </p:spPr>
        <p:txBody>
          <a:bodyPr/>
          <a:lstStyle/>
          <a:p>
            <a:r>
              <a:rPr lang="ru-RU" b="1" dirty="0" smtClean="0">
                <a:latin typeface="Calibri" pitchFamily="34" charset="0"/>
              </a:rPr>
              <a:t>Апелляция принимается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57200" y="1844824"/>
            <a:ext cx="4040188" cy="4281339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latin typeface="Calibri" pitchFamily="34" charset="0"/>
              </a:rPr>
              <a:t>По процедуре проведения ЕГЭ, ЕРЭ, ГИА-9</a:t>
            </a:r>
          </a:p>
          <a:p>
            <a:pPr marL="0" indent="0">
              <a:buNone/>
            </a:pPr>
            <a:r>
              <a:rPr lang="ru-RU" sz="1900" dirty="0">
                <a:latin typeface="Calibri" pitchFamily="34" charset="0"/>
                <a:cs typeface="Arial" pitchFamily="34" charset="0"/>
              </a:rPr>
              <a:t>Подается выпускником непосредственно в день проведения экзамена до выхода из ППЭ представителю государственной экзаменационной комиссии</a:t>
            </a:r>
          </a:p>
          <a:p>
            <a:r>
              <a:rPr lang="ru-RU" sz="2800" dirty="0" smtClean="0">
                <a:latin typeface="Calibri" pitchFamily="34" charset="0"/>
              </a:rPr>
              <a:t>По результатам ЕГЭ, ЕРЭ, ГИА-9</a:t>
            </a:r>
          </a:p>
          <a:p>
            <a:pPr marL="0" indent="0">
              <a:buNone/>
            </a:pPr>
            <a:r>
              <a:rPr lang="ru-RU" sz="1900" dirty="0">
                <a:latin typeface="Calibri" pitchFamily="34" charset="0"/>
                <a:cs typeface="Arial" pitchFamily="34" charset="0"/>
              </a:rPr>
              <a:t>Подается в Комиссию в течение 2 рабочих дней со дня объявления результатов ЕГЭ по соответствующему общеобразовательному предмету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5025" y="1124745"/>
            <a:ext cx="4041775" cy="5760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Calibri" pitchFamily="34" charset="0"/>
              </a:rPr>
              <a:t>Апелляция не принимается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5" y="1916832"/>
            <a:ext cx="4041775" cy="420933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>
                <a:latin typeface="Calibri" pitchFamily="34" charset="0"/>
                <a:cs typeface="Arial" pitchFamily="34" charset="0"/>
              </a:rPr>
              <a:t>По вопросам содержания и структуры контрольных измерительных материалов (КИМ)</a:t>
            </a:r>
          </a:p>
          <a:p>
            <a:r>
              <a:rPr lang="ru-RU" dirty="0">
                <a:latin typeface="Calibri" pitchFamily="34" charset="0"/>
                <a:cs typeface="Arial" pitchFamily="34" charset="0"/>
              </a:rPr>
              <a:t>По вопросам, связанным с нарушением выпускником инструкции по выполнению экзаменационных работ</a:t>
            </a:r>
          </a:p>
          <a:p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63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Порядок рассмотрения апелляции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Calibri" pitchFamily="34" charset="0"/>
              </a:rPr>
              <a:t>Апелляция по процедуре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457200" y="2212848"/>
            <a:ext cx="4041648" cy="3913632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>
                <a:latin typeface="Calibri" pitchFamily="34" charset="0"/>
              </a:rPr>
              <a:t>Конфликтная комиссия отклоняет апелляцию</a:t>
            </a:r>
          </a:p>
          <a:p>
            <a:r>
              <a:rPr lang="ru-RU" dirty="0" smtClean="0">
                <a:latin typeface="Calibri" pitchFamily="34" charset="0"/>
              </a:rPr>
              <a:t>Конфликтная комиссия принимает решение об удовлетворении апелляции (назначается повторная сдача ЕГЭ, ЕРЭ, ГИА-9 в резервный день)</a:t>
            </a:r>
            <a:endParaRPr lang="ru-RU" dirty="0">
              <a:latin typeface="Calibri" pitchFamily="34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Calibri" pitchFamily="34" charset="0"/>
              </a:rPr>
              <a:t>Апелляция по результатам </a:t>
            </a:r>
            <a:endParaRPr lang="ru-RU" b="1" dirty="0">
              <a:latin typeface="Calibri" pitchFamily="34" charset="0"/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sz="quarter" idx="4"/>
          </p:nvPr>
        </p:nvSpPr>
        <p:spPr>
          <a:xfrm>
            <a:off x="4672584" y="2212848"/>
            <a:ext cx="4041648" cy="3913187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ru-RU" dirty="0" smtClean="0">
                <a:latin typeface="Calibri" pitchFamily="34" charset="0"/>
              </a:rPr>
              <a:t>Конфликтная комиссия принимает решение об отклонении апелляции и сохраняет отметку</a:t>
            </a:r>
          </a:p>
          <a:p>
            <a:r>
              <a:rPr lang="ru-RU" dirty="0" smtClean="0">
                <a:latin typeface="Calibri" pitchFamily="34" charset="0"/>
              </a:rPr>
              <a:t>Конфликтная комиссия принимает решение об удовлетворении апелляции и выставлении других баллов</a:t>
            </a:r>
            <a:endParaRPr lang="ru-RU" dirty="0">
              <a:latin typeface="Calibri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1368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5612" y="26064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Порядок рассмотрения апелляций</a:t>
            </a:r>
            <a:endParaRPr lang="ru-RU" sz="4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5612" y="1268760"/>
            <a:ext cx="8229600" cy="4857403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itchFamily="2" charset="2"/>
              <a:buChar char="§"/>
            </a:pPr>
            <a:r>
              <a:rPr lang="ru-RU" sz="3100" dirty="0" smtClean="0">
                <a:latin typeface="Calibri" pitchFamily="34" charset="0"/>
                <a:cs typeface="Arial" pitchFamily="34" charset="0"/>
              </a:rPr>
              <a:t>Апелляция рассматривается:</a:t>
            </a:r>
          </a:p>
          <a:p>
            <a:pPr>
              <a:buFontTx/>
              <a:buChar char="-"/>
            </a:pPr>
            <a:r>
              <a:rPr lang="ru-RU" sz="3100" dirty="0">
                <a:latin typeface="Calibri" pitchFamily="34" charset="0"/>
                <a:cs typeface="Arial" pitchFamily="34" charset="0"/>
              </a:rPr>
              <a:t>в</a:t>
            </a:r>
            <a:r>
              <a:rPr lang="ru-RU" sz="3100" dirty="0" smtClean="0">
                <a:latin typeface="Calibri" pitchFamily="34" charset="0"/>
                <a:cs typeface="Arial" pitchFamily="34" charset="0"/>
              </a:rPr>
              <a:t> присутствии выпускника;</a:t>
            </a:r>
          </a:p>
          <a:p>
            <a:pPr>
              <a:buFontTx/>
              <a:buChar char="-"/>
            </a:pPr>
            <a:r>
              <a:rPr lang="ru-RU" sz="3100" dirty="0">
                <a:latin typeface="Calibri" pitchFamily="34" charset="0"/>
                <a:cs typeface="Arial" pitchFamily="34" charset="0"/>
              </a:rPr>
              <a:t>в</a:t>
            </a:r>
            <a:r>
              <a:rPr lang="ru-RU" sz="3100" dirty="0" smtClean="0">
                <a:latin typeface="Calibri" pitchFamily="34" charset="0"/>
                <a:cs typeface="Arial" pitchFamily="34" charset="0"/>
              </a:rPr>
              <a:t> присутствии родителей (законных представителей);*</a:t>
            </a:r>
          </a:p>
          <a:p>
            <a:pPr>
              <a:buFontTx/>
              <a:buChar char="-"/>
            </a:pPr>
            <a:r>
              <a:rPr lang="ru-RU" sz="3100" dirty="0">
                <a:latin typeface="Calibri" pitchFamily="34" charset="0"/>
                <a:cs typeface="Arial" pitchFamily="34" charset="0"/>
              </a:rPr>
              <a:t>б</a:t>
            </a:r>
            <a:r>
              <a:rPr lang="ru-RU" sz="3100" dirty="0" smtClean="0">
                <a:latin typeface="Calibri" pitchFamily="34" charset="0"/>
                <a:cs typeface="Arial" pitchFamily="34" charset="0"/>
              </a:rPr>
              <a:t>ез выпускника.</a:t>
            </a:r>
          </a:p>
          <a:p>
            <a:pPr>
              <a:buFont typeface="Wingdings" pitchFamily="2" charset="2"/>
              <a:buChar char="§"/>
            </a:pPr>
            <a:r>
              <a:rPr lang="ru-RU" sz="3100" dirty="0" smtClean="0">
                <a:latin typeface="Calibri" pitchFamily="34" charset="0"/>
                <a:cs typeface="Arial" pitchFamily="34" charset="0"/>
              </a:rPr>
              <a:t>Апелляция рассматривается в спокойной, доброжелательной обстановке.</a:t>
            </a:r>
          </a:p>
          <a:p>
            <a:pPr>
              <a:buFont typeface="Wingdings" pitchFamily="2" charset="2"/>
              <a:buChar char="§"/>
            </a:pPr>
            <a:r>
              <a:rPr lang="ru-RU" sz="3100" dirty="0" smtClean="0">
                <a:latin typeface="Calibri" pitchFamily="34" charset="0"/>
                <a:cs typeface="Arial" pitchFamily="34" charset="0"/>
              </a:rPr>
              <a:t>Рассмотрение апелляции не является переэкзаменовкой</a:t>
            </a:r>
          </a:p>
          <a:p>
            <a:pPr marL="0" indent="0">
              <a:buNone/>
            </a:pPr>
            <a:endParaRPr lang="ru-RU" dirty="0" smtClean="0">
              <a:latin typeface="Calibri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ru-RU" sz="2600" dirty="0" smtClean="0">
                <a:latin typeface="Calibri" pitchFamily="34" charset="0"/>
                <a:cs typeface="Arial" pitchFamily="34" charset="0"/>
              </a:rPr>
              <a:t>* В соответствии с Семейным кодексом РФ помимо родителей к законным представителям относятся усыновители, опекуны и попечители.</a:t>
            </a:r>
            <a:endParaRPr lang="ru-RU" sz="2600" dirty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81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Документы для участия в рассмотрении апелляции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Документ, удостоверяющий личность выпускника.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Подлинник заявления на апелляцию.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Пропуск на экзамен с печатью «Бланки ЕГЭ сданы»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Родителям – документ, удостоверяющий личность с указанием сведений о детях.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858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Районы, в которых отмечено отсутствие документов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 smtClean="0"/>
              <a:t>Верхнеуслонский район (</a:t>
            </a:r>
            <a:r>
              <a:rPr lang="ru-RU" dirty="0" err="1" smtClean="0"/>
              <a:t>Большеименьковская</a:t>
            </a:r>
            <a:r>
              <a:rPr lang="ru-RU" dirty="0" smtClean="0"/>
              <a:t> СОШ);</a:t>
            </a:r>
          </a:p>
          <a:p>
            <a:pPr>
              <a:buFontTx/>
              <a:buChar char="-"/>
            </a:pPr>
            <a:r>
              <a:rPr lang="ru-RU" dirty="0" err="1" smtClean="0"/>
              <a:t>Актанышский</a:t>
            </a:r>
            <a:r>
              <a:rPr lang="ru-RU" dirty="0" smtClean="0"/>
              <a:t> район;</a:t>
            </a:r>
          </a:p>
          <a:p>
            <a:pPr>
              <a:buFontTx/>
              <a:buChar char="-"/>
            </a:pPr>
            <a:r>
              <a:rPr lang="ru-RU" dirty="0" err="1"/>
              <a:t>г</a:t>
            </a:r>
            <a:r>
              <a:rPr lang="ru-RU" dirty="0" err="1" smtClean="0"/>
              <a:t>.Набережные</a:t>
            </a:r>
            <a:r>
              <a:rPr lang="ru-RU" dirty="0" smtClean="0"/>
              <a:t> Челны (школа №21);</a:t>
            </a:r>
          </a:p>
          <a:p>
            <a:pPr>
              <a:buFontTx/>
              <a:buChar char="-"/>
            </a:pPr>
            <a:r>
              <a:rPr lang="ru-RU" dirty="0" smtClean="0"/>
              <a:t>Приволжский район </a:t>
            </a:r>
            <a:r>
              <a:rPr lang="ru-RU" dirty="0" err="1" smtClean="0"/>
              <a:t>г.Казани</a:t>
            </a:r>
            <a:r>
              <a:rPr lang="ru-RU" dirty="0" smtClean="0"/>
              <a:t> (школы № 150, № 42, № 16)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5788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4748582"/>
              </p:ext>
            </p:extLst>
          </p:nvPr>
        </p:nvGraphicFramePr>
        <p:xfrm>
          <a:off x="323529" y="188639"/>
          <a:ext cx="8496942" cy="61850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3214"/>
                <a:gridCol w="1582763"/>
                <a:gridCol w="833039"/>
                <a:gridCol w="833033"/>
                <a:gridCol w="833033"/>
                <a:gridCol w="749729"/>
                <a:gridCol w="749729"/>
                <a:gridCol w="749729"/>
                <a:gridCol w="999640"/>
                <a:gridCol w="833033"/>
              </a:tblGrid>
              <a:tr h="296713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№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предмет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Количество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апелляций по ЕГЭ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98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поступивших на рассмотрение 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удовлетворенных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доля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удовлетворенных апелляций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отклоненных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25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2012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2013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г.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Биология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139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23,4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685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Информатика и ИКТ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25,0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44,1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79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Русский язык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360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22,0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350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Литература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25,6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26,9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76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География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Математика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1540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861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129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13,1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1339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732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79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Английский язык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6,5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79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Немецкий язык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100,0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3140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Французский </a:t>
                      </a: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язык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Химия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47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20,0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288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Обществознание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368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405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37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11,7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9,1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368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История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82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143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9,8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7,0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133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Физика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64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17,9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17,2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137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53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579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Татарский язык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485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Татарская литература</a:t>
                      </a:r>
                      <a:endParaRPr lang="ru-RU" sz="1200" b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263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Испанский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200" b="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ru-RU" sz="12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70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Итого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2922</a:t>
                      </a:r>
                      <a:endParaRPr lang="ru-RU" sz="1200" b="1" dirty="0" smtClean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 algn="l"/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2223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451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346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15,4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15,6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2471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1877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47608" marR="4760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309320"/>
            <a:ext cx="9144001" cy="620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743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824</TotalTime>
  <Words>1242</Words>
  <Application>Microsoft Office PowerPoint</Application>
  <PresentationFormat>Экран (4:3)</PresentationFormat>
  <Paragraphs>506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О работе Конфликтной комиссии Республики Татарстан  в 2013 году</vt:lpstr>
      <vt:lpstr>Нормативно-правовое обеспечение</vt:lpstr>
      <vt:lpstr>Общие положения о  Конфликтной комиссии</vt:lpstr>
      <vt:lpstr>Порядок подачи апелляции</vt:lpstr>
      <vt:lpstr>Порядок рассмотрения апелляции</vt:lpstr>
      <vt:lpstr>Порядок рассмотрения апелляций</vt:lpstr>
      <vt:lpstr>Документы для участия в рассмотрении апелляции</vt:lpstr>
      <vt:lpstr>Районы, в которых отмечено отсутствие документов</vt:lpstr>
      <vt:lpstr>Презентация PowerPoint</vt:lpstr>
      <vt:lpstr>Информация по итогам рассмотрения апелляций  по ГИА-9 в новой форме</vt:lpstr>
      <vt:lpstr>Об итогах ГИА-9 в новой форме по татарскому языку</vt:lpstr>
      <vt:lpstr>Формы проведения регионального экзамена по предмету  «Татарский язык»</vt:lpstr>
      <vt:lpstr>Апробация ГИА-9 в новой форме по татарскому языку в 2013 году</vt:lpstr>
      <vt:lpstr>Структура КИМ по татарскому языку для русскоязычных групп</vt:lpstr>
      <vt:lpstr>Участие муниципальных образований в  ГИА-9 в новой форме по татарскому языку</vt:lpstr>
      <vt:lpstr>Результаты ГИА-9 в новой форме по татарскому языку</vt:lpstr>
      <vt:lpstr>Средний балл выпускников школ с родным (нерусским) языком обучения</vt:lpstr>
      <vt:lpstr>Средний балл выпускников татарских групп школ с русским языком обучения</vt:lpstr>
      <vt:lpstr>Средний балл выпускников русскоязычных групп школ с русским языком обучения</vt:lpstr>
      <vt:lpstr>Задачи на 2013-2014 учебный год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работе Конфликтной комиссии Республики Татарстан  в 2013 году</dc:title>
  <dc:creator>ege2</dc:creator>
  <cp:lastModifiedBy>ege2</cp:lastModifiedBy>
  <cp:revision>34</cp:revision>
  <cp:lastPrinted>2013-09-25T09:49:19Z</cp:lastPrinted>
  <dcterms:created xsi:type="dcterms:W3CDTF">2013-09-24T06:09:20Z</dcterms:created>
  <dcterms:modified xsi:type="dcterms:W3CDTF">2013-09-25T13:49:49Z</dcterms:modified>
</cp:coreProperties>
</file>